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498" r:id="rId3"/>
    <p:sldId id="499" r:id="rId4"/>
    <p:sldId id="434" r:id="rId5"/>
    <p:sldId id="452" r:id="rId6"/>
    <p:sldId id="503" r:id="rId7"/>
    <p:sldId id="427" r:id="rId8"/>
    <p:sldId id="461" r:id="rId9"/>
    <p:sldId id="463" r:id="rId10"/>
    <p:sldId id="464" r:id="rId11"/>
    <p:sldId id="465" r:id="rId12"/>
    <p:sldId id="466" r:id="rId13"/>
    <p:sldId id="462" r:id="rId14"/>
    <p:sldId id="453" r:id="rId15"/>
    <p:sldId id="468" r:id="rId16"/>
    <p:sldId id="469" r:id="rId17"/>
    <p:sldId id="470" r:id="rId18"/>
    <p:sldId id="471" r:id="rId19"/>
    <p:sldId id="472" r:id="rId20"/>
    <p:sldId id="467" r:id="rId21"/>
    <p:sldId id="473" r:id="rId22"/>
    <p:sldId id="448" r:id="rId23"/>
    <p:sldId id="474" r:id="rId24"/>
    <p:sldId id="476" r:id="rId25"/>
    <p:sldId id="475" r:id="rId26"/>
    <p:sldId id="477" r:id="rId27"/>
    <p:sldId id="478" r:id="rId28"/>
    <p:sldId id="449" r:id="rId29"/>
    <p:sldId id="445" r:id="rId30"/>
    <p:sldId id="459" r:id="rId31"/>
    <p:sldId id="479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82" r:id="rId40"/>
    <p:sldId id="481" r:id="rId41"/>
    <p:sldId id="490" r:id="rId42"/>
    <p:sldId id="491" r:id="rId43"/>
    <p:sldId id="493" r:id="rId44"/>
    <p:sldId id="494" r:id="rId45"/>
    <p:sldId id="495" r:id="rId46"/>
    <p:sldId id="496" r:id="rId47"/>
    <p:sldId id="497" r:id="rId48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  <a:srgbClr val="CCCCFF"/>
    <a:srgbClr val="FFCC99"/>
    <a:srgbClr val="99FF66"/>
    <a:srgbClr val="FFCC66"/>
    <a:srgbClr val="FFFF66"/>
    <a:srgbClr val="FFFF99"/>
    <a:srgbClr val="FF66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3750" autoAdjust="0"/>
  </p:normalViewPr>
  <p:slideViewPr>
    <p:cSldViewPr>
      <p:cViewPr varScale="1">
        <p:scale>
          <a:sx n="80" d="100"/>
          <a:sy n="80" d="100"/>
        </p:scale>
        <p:origin x="155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D595CE88-AB11-4B00-A1D7-4DD04CC997AF}" type="datetimeFigureOut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D920201C-3253-458D-853F-8885DB6576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3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70979FE-6DB9-42FE-B533-CF6F5225109D}" type="datetimeFigureOut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EDB3AC8-E4E3-4FD0-9A83-1CD2151B37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505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0000FF"/>
                </a:solidFill>
                <a:ea typeface="書法家顏楷體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D90AE1-86E1-4814-B7CC-BC16E27C93B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918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D9618-14CF-4451-B595-A28937C3C42A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6C2B9F-56EE-42F9-A1E4-30B1B82CB23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48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3D350-6094-4AE4-859F-88AA1CB2E364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6A3552-B1E1-4436-AC2C-298BE505E04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9610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2643188"/>
            <a:ext cx="4038600" cy="34829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643188"/>
            <a:ext cx="4038600" cy="34829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60E5C-A197-480A-AD6C-01131875BEE4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058A4-C13D-4016-98CC-E295AA12FB5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0063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66BA6-DE15-4BAC-ABC0-C5AD5973EF64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9C877D-93FC-45DE-8D76-1D781FAA238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020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DBCAF-77E1-46BB-A3A1-FAE9190C41C5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B2C41D-58D9-4213-9325-FFEF1F8C1AB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602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21445-BDFF-4AF5-840D-830011BFD80A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C0EB2D-98CF-4D7F-9D76-5A3D4C33972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152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C1D71-4509-4A15-9343-5FAB13DE2C63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C6AAE8-51C9-45BA-AC39-12E6D8B729B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542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500305"/>
            <a:ext cx="4040188" cy="3625857"/>
          </a:xfrm>
        </p:spPr>
        <p:txBody>
          <a:bodyPr/>
          <a:lstStyle>
            <a:lvl1pPr>
              <a:defRPr sz="2000"/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en-US" altLang="zh-TW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00307"/>
            <a:ext cx="4041775" cy="3625856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93C41-E7FD-4816-8900-57740A760171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FD5E58-DEDB-41C4-B1AE-C5AC77D321F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498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90F49-8F03-482A-ACEC-110C89FA33DA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B0F90-2729-4767-B918-BE2C326E595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414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03C73-2E6D-4C07-B432-32448992FD05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C6B5A6-A144-4C8F-8698-08A07710DBD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876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6F7EA-9BEB-44C3-912D-781D4053095A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CC4B9E-0943-4327-9AC1-D3422ABB742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207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ADAB-BA5F-4C02-B7BF-E8F78B1DCE10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C6F01-7A28-4156-9FA6-59AA4ABF6A2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749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8625" y="13573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2643188"/>
            <a:ext cx="8229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7B3223E-44D8-4132-BA76-44F236F91912}" type="datetime1">
              <a:rPr lang="zh-TW" altLang="en-US"/>
              <a:pPr>
                <a:defRPr/>
              </a:pPr>
              <a:t>2015/11/16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260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defRPr>
            </a:lvl1pPr>
          </a:lstStyle>
          <a:p>
            <a:fld id="{8CE79680-BFD1-43A5-95BB-3B46A234D17B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1" r:id="rId2"/>
    <p:sldLayoutId id="2147483700" r:id="rId3"/>
    <p:sldLayoutId id="2147483699" r:id="rId4"/>
    <p:sldLayoutId id="2147483698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9pPr>
    </p:titleStyle>
    <p:bodyStyle>
      <a:lvl1pPr marL="342900" indent="-3429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FF3399"/>
        </a:buClr>
        <a:buSzPct val="65000"/>
        <a:buFont typeface="Wingdings" pitchFamily="2" charset="2"/>
        <a:buChar char="u"/>
        <a:defRPr sz="2000" b="1" kern="1200">
          <a:solidFill>
            <a:srgbClr val="FF3399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50" indent="-28575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008000"/>
        </a:buClr>
        <a:buSzPct val="80000"/>
        <a:buFont typeface="Wingdings" pitchFamily="2" charset="2"/>
        <a:buChar char="Ø"/>
        <a:defRPr sz="2800" b="1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30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ü"/>
        <a:defRPr sz="2400"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3pPr>
      <a:lvl4pPr marL="16002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4pPr>
      <a:lvl5pPr marL="20574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Font typeface="Arial" pitchFamily="34" charset="0"/>
        <a:buChar char="»"/>
        <a:defRPr sz="2000"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0385A-A158-4847-9C8B-D69816984002}" type="slidenum">
              <a:rPr lang="zh-TW" altLang="en-US"/>
              <a:pPr/>
              <a:t>1</a:t>
            </a:fld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6589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配銷模組應用篇 </a:t>
            </a:r>
            <a:b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第五章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作業流程與常用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報表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(01)</a:t>
            </a:r>
            <a:endParaRPr lang="zh-TW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16238" y="4292600"/>
            <a:ext cx="4856162" cy="1346200"/>
          </a:xfrm>
        </p:spPr>
        <p:txBody>
          <a:bodyPr/>
          <a:lstStyle/>
          <a:p>
            <a:pPr algn="l"/>
            <a:r>
              <a:rPr lang="zh-TW" altLang="en-US" sz="2400" b="0" smtClean="0">
                <a:solidFill>
                  <a:schemeClr val="tx1"/>
                </a:solidFill>
              </a:rPr>
              <a:t>授課教師：賴鍵元</a:t>
            </a:r>
            <a:endParaRPr lang="en-US" altLang="zh-TW" sz="2400" b="0" smtClean="0">
              <a:solidFill>
                <a:schemeClr val="tx1"/>
              </a:solidFill>
            </a:endParaRPr>
          </a:p>
          <a:p>
            <a:pPr algn="l"/>
            <a:r>
              <a:rPr lang="zh-TW" altLang="en-US" sz="2400" b="0" smtClean="0">
                <a:solidFill>
                  <a:schemeClr val="tx1"/>
                </a:solidFill>
              </a:rPr>
              <a:t>研  究  室：誠勤</a:t>
            </a:r>
            <a:r>
              <a:rPr lang="en-US" altLang="zh-TW" sz="2400" b="0" smtClean="0">
                <a:solidFill>
                  <a:schemeClr val="tx1"/>
                </a:solidFill>
              </a:rPr>
              <a:t>805</a:t>
            </a:r>
          </a:p>
          <a:p>
            <a:pPr algn="l"/>
            <a:r>
              <a:rPr lang="en-US" altLang="zh-TW" sz="2400" smtClean="0">
                <a:solidFill>
                  <a:schemeClr val="tx1"/>
                </a:solidFill>
              </a:rPr>
              <a:t>E-mail</a:t>
            </a:r>
            <a:r>
              <a:rPr lang="zh-TW" altLang="en-US" sz="2400" smtClean="0">
                <a:solidFill>
                  <a:schemeClr val="tx1"/>
                </a:solidFill>
              </a:rPr>
              <a:t>：</a:t>
            </a:r>
            <a:r>
              <a:rPr lang="en-US" altLang="zh-TW" sz="2400" smtClean="0">
                <a:solidFill>
                  <a:schemeClr val="tx1"/>
                </a:solidFill>
              </a:rPr>
              <a:t>fi012@mail.oit.edu.tw</a:t>
            </a:r>
            <a:endParaRPr lang="zh-TW" altLang="en-US" sz="24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3628" y="2044598"/>
            <a:ext cx="6768752" cy="482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10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報價單憑證</a:t>
            </a:r>
          </a:p>
        </p:txBody>
      </p:sp>
      <p:sp>
        <p:nvSpPr>
          <p:cNvPr id="6" name="矩形 5"/>
          <p:cNvSpPr/>
          <p:nvPr/>
        </p:nvSpPr>
        <p:spPr>
          <a:xfrm>
            <a:off x="1619672" y="3392996"/>
            <a:ext cx="2592288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3808071"/>
            <a:ext cx="3132348" cy="21412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3834594" y="2060849"/>
            <a:ext cx="4697845" cy="610806"/>
          </a:xfrm>
          <a:prstGeom prst="wedgeRoundRectCallout">
            <a:avLst>
              <a:gd name="adj1" fmla="val -55311"/>
              <a:gd name="adj2" fmla="val -22199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訂單管理系統＼異動單據憑證＼</a:t>
            </a:r>
            <a:r>
              <a:rPr lang="zh-TW" altLang="en-US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報價單憑證</a:t>
            </a:r>
            <a:endParaRPr lang="zh-TW" altLang="en-US" b="1" u="sng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圓角矩形圖說文字 9"/>
          <p:cNvSpPr/>
          <p:nvPr/>
        </p:nvSpPr>
        <p:spPr>
          <a:xfrm>
            <a:off x="4860032" y="3426664"/>
            <a:ext cx="3096344" cy="866432"/>
          </a:xfrm>
          <a:prstGeom prst="wedgeRoundRectCallout">
            <a:avLst>
              <a:gd name="adj1" fmla="val -61577"/>
              <a:gd name="adj2" fmla="val -16334"/>
              <a:gd name="adj3" fmla="val 16667"/>
            </a:avLst>
          </a:prstGeom>
          <a:gradFill>
            <a:gsLst>
              <a:gs pos="0">
                <a:srgbClr val="FF66FF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依個人需求，選擇憑證列印的條件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9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6" grpId="0" animBg="1"/>
      <p:bldP spid="7" grpId="0" animBg="1"/>
      <p:bldP spid="2" grpId="0" animBg="1"/>
      <p:bldP spid="2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877" y="2355666"/>
            <a:ext cx="7505537" cy="441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報價單憑證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2673269"/>
            <a:ext cx="1026114" cy="4171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0622" y="3220600"/>
            <a:ext cx="2991896" cy="9265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圓角矩形圖說文字 9"/>
          <p:cNvSpPr/>
          <p:nvPr/>
        </p:nvSpPr>
        <p:spPr>
          <a:xfrm>
            <a:off x="5076056" y="3252570"/>
            <a:ext cx="3096344" cy="866432"/>
          </a:xfrm>
          <a:prstGeom prst="wedgeRoundRectCallout">
            <a:avLst>
              <a:gd name="adj1" fmla="val -55970"/>
              <a:gd name="adj2" fmla="val -24349"/>
              <a:gd name="adj3" fmla="val 16667"/>
            </a:avLst>
          </a:prstGeom>
          <a:gradFill>
            <a:gsLst>
              <a:gs pos="0">
                <a:srgbClr val="FF66FF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依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實際狀況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，選擇憑證列印的進階選項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6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060848"/>
            <a:ext cx="7555147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報價單憑證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0147" y="2856273"/>
            <a:ext cx="1525629" cy="199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n w="1905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            </a:t>
            </a:r>
            <a:endParaRPr lang="zh-TW" altLang="en-US" dirty="0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0146" y="3066289"/>
            <a:ext cx="1886673" cy="5218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7944" y="2419109"/>
            <a:ext cx="1440160" cy="2538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92081" y="3218689"/>
            <a:ext cx="864096" cy="369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864" y="6021288"/>
            <a:ext cx="5371327" cy="72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練習題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本月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日客戶達盛科技想要購買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相機配件產品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單位，每單位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endParaRPr lang="en-US" altLang="zh-TW" sz="20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相機配件產品Ｂ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單位，每單位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endParaRPr lang="en-US" altLang="zh-TW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價格之有效期間為兩週客戶要求報價</a:t>
            </a:r>
            <a:endParaRPr lang="en-US" altLang="zh-TW" sz="20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業務經理王偉國接獲報價的審核通知，確認報價單內容，執行「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」，但客戶認可後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，執行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「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客戶確認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</a:t>
            </a:r>
            <a:endParaRPr lang="zh-TW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01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26CC-A9AA-4246-8EAF-DA467DA8A807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47002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四、合約訂單作業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8EB1-9854-40B0-8DE2-3BFA0E268DB6}" type="slidenum">
              <a:rPr lang="zh-TW" altLang="en-US"/>
              <a:pPr/>
              <a:t>15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合約訂單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作業案例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>
          <a:xfrm>
            <a:off x="323528" y="2643188"/>
            <a:ext cx="8568952" cy="3954164"/>
          </a:xfrm>
          <a:solidFill>
            <a:schemeClr val="bg1"/>
          </a:solidFill>
        </p:spPr>
        <p:txBody>
          <a:bodyPr/>
          <a:lstStyle/>
          <a:p>
            <a:r>
              <a:rPr lang="zh-TW" altLang="en-US" dirty="0" smtClean="0"/>
              <a:t>範例：</a:t>
            </a:r>
            <a:endParaRPr lang="en-US" altLang="zh-TW" dirty="0" smtClean="0"/>
          </a:p>
          <a:p>
            <a:pPr lvl="1"/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5/8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標竿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公司採購人員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王小芬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來電通知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，本次訂購的數位相機為避免庫存囤積，希望以簽訂合約方式，在一定期間分批訂購出貨：</a:t>
            </a:r>
          </a:p>
          <a:p>
            <a:pPr lvl="2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有效期間：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三個月</a:t>
            </a:r>
            <a:endParaRPr lang="en-US" altLang="zh-TW" sz="1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結案條件：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訂購數量達到合約數量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合約單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C2B1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配銷合約</a:t>
            </a:r>
          </a:p>
        </p:txBody>
      </p:sp>
    </p:spTree>
    <p:extLst>
      <p:ext uri="{BB962C8B-B14F-4D97-AF65-F5344CB8AC3E}">
        <p14:creationId xmlns:p14="http://schemas.microsoft.com/office/powerpoint/2010/main" val="315355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2092350"/>
            <a:ext cx="6694256" cy="47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合約訂單建立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</a:p>
        </p:txBody>
      </p:sp>
      <p:sp>
        <p:nvSpPr>
          <p:cNvPr id="6" name="矩形 5"/>
          <p:cNvSpPr/>
          <p:nvPr/>
        </p:nvSpPr>
        <p:spPr>
          <a:xfrm>
            <a:off x="4173468" y="3861048"/>
            <a:ext cx="155066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7623" y="2850413"/>
            <a:ext cx="4305383" cy="668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3584795" y="4503447"/>
            <a:ext cx="3816424" cy="864096"/>
          </a:xfrm>
          <a:prstGeom prst="wedgeRoundRectCallout">
            <a:avLst>
              <a:gd name="adj1" fmla="val -20455"/>
              <a:gd name="adj2" fmla="val -62384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結案認定，可為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數量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 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或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金額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。本次案例為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依數量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11635" y="3691971"/>
            <a:ext cx="978472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9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6" grpId="0" animBg="1"/>
      <p:bldP spid="7" grpId="0" animBg="1"/>
      <p:bldP spid="7" grpId="1" animBg="1"/>
      <p:bldP spid="2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0841" y="2092221"/>
            <a:ext cx="6336705" cy="475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合約訂單建立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5896" y="5085184"/>
            <a:ext cx="648073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2710981" y="4039836"/>
            <a:ext cx="3816424" cy="864096"/>
          </a:xfrm>
          <a:prstGeom prst="wedgeRoundRectCallout">
            <a:avLst>
              <a:gd name="adj1" fmla="val -18029"/>
              <a:gd name="adj2" fmla="val 66209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報價單別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欄位，按下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F2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，查詢與選取對應的報價單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9952" y="3900671"/>
            <a:ext cx="3889094" cy="280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4139952" y="4409954"/>
            <a:ext cx="3816424" cy="315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圓角矩形圖說文字 12"/>
          <p:cNvSpPr/>
          <p:nvPr/>
        </p:nvSpPr>
        <p:spPr>
          <a:xfrm>
            <a:off x="4473542" y="4822909"/>
            <a:ext cx="3482834" cy="613300"/>
          </a:xfrm>
          <a:prstGeom prst="wedgeRoundRectCallout">
            <a:avLst>
              <a:gd name="adj1" fmla="val -20152"/>
              <a:gd name="adj2" fmla="val -62384"/>
              <a:gd name="adj3" fmla="val 16667"/>
            </a:avLst>
          </a:prstGeom>
          <a:gradFill>
            <a:gsLst>
              <a:gs pos="0">
                <a:srgbClr val="FF66FF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一次選取一筆來自報價單之商品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3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7" grpId="0" animBg="1"/>
      <p:bldP spid="7" grpId="1" animBg="1"/>
      <p:bldP spid="2" grpId="0" animBg="1"/>
      <p:bldP spid="2" grpId="1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5445" y="2021120"/>
            <a:ext cx="6387495" cy="482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合約訂單建立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 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2040" y="5089082"/>
            <a:ext cx="1728193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2160" y="5111564"/>
            <a:ext cx="648073" cy="55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圓角矩形圖說文字 13"/>
          <p:cNvSpPr/>
          <p:nvPr/>
        </p:nvSpPr>
        <p:spPr>
          <a:xfrm>
            <a:off x="1619672" y="2924944"/>
            <a:ext cx="6624736" cy="1903246"/>
          </a:xfrm>
          <a:prstGeom prst="wedgeRoundRectCallout">
            <a:avLst>
              <a:gd name="adj1" fmla="val 21682"/>
              <a:gd name="adj2" fmla="val 61336"/>
              <a:gd name="adj3" fmla="val 16667"/>
            </a:avLst>
          </a:prstGeom>
          <a:gradFill>
            <a:gsLst>
              <a:gs pos="0">
                <a:srgbClr val="FFFF66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結案碼分為：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>
              <a:buFontTx/>
              <a:buAutoNum type="arabicPeriod"/>
            </a:pP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『Y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自動結案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』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表示已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受訂量等於或大於合約數量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>
              <a:buFontTx/>
              <a:buAutoNum type="arabicPeriod"/>
            </a:pP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『y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指定結案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』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：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表示已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受訂量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未達到合約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數量前，可利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                          用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合約訂單變更單作業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將此筆交易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                          指定結案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>
              <a:buFontTx/>
              <a:buAutoNum type="arabicPeriod"/>
            </a:pP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『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未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結案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』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：表示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已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受訂量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未達到合約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數量</a:t>
            </a:r>
            <a:endParaRPr lang="zh-TW" alt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3635896" y="4005064"/>
            <a:ext cx="5040560" cy="895134"/>
          </a:xfrm>
          <a:prstGeom prst="wedgeRoundRectCallout">
            <a:avLst>
              <a:gd name="adj1" fmla="val -20555"/>
              <a:gd name="adj2" fmla="val 68908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已受定量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」、「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已訂金額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」、「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結案認定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」，會依後續客戶訂單確認後</a:t>
            </a:r>
            <a:r>
              <a:rPr lang="zh-TW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自動更新回寫</a:t>
            </a:r>
            <a:endParaRPr lang="zh-TW" alt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53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7" grpId="0" animBg="1"/>
      <p:bldP spid="7" grpId="1" animBg="1"/>
      <p:bldP spid="11" grpId="0" animBg="1"/>
      <p:bldP spid="14" grpId="0" animBg="1"/>
      <p:bldP spid="2" grpId="0" animBg="1"/>
      <p:bldP spid="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練習題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本月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日客戶達盛科技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(3001)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來電通知，根據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日之報價單內容簽訂合約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分批</a:t>
            </a:r>
            <a:r>
              <a:rPr lang="zh-TW" alt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訂購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出貨</a:t>
            </a:r>
            <a:endParaRPr lang="en-US" altLang="zh-TW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有效期間：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三個月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結案條件：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訂購數量達到合約數量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合約單別：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C2B1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配銷合約</a:t>
            </a: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業務經理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王偉國審核合約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訂單後同意，執行「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13986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56CAC-BF82-4FEF-B04A-50B5FB3F037D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/>
              </a:rPr>
              <a:t>課程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/>
              </a:rPr>
              <a:t>大綱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>
          <a:xfrm>
            <a:off x="677228" y="2824774"/>
            <a:ext cx="4038787" cy="3196514"/>
          </a:xfrm>
          <a:solidFill>
            <a:schemeClr val="bg1"/>
          </a:solidFill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品號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客戶資料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報價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合約訂單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接單流程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：客戶訂單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接單流程： 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4716016" y="2780928"/>
            <a:ext cx="3826768" cy="324036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FF3399"/>
              </a:buClr>
              <a:buSzPct val="65000"/>
              <a:buFont typeface="Wingdings" pitchFamily="2" charset="2"/>
              <a:buChar char="u"/>
              <a:defRPr sz="2000" b="1" kern="1200">
                <a:solidFill>
                  <a:srgbClr val="FF339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8000"/>
              </a:buClr>
              <a:buSzPct val="80000"/>
              <a:buFont typeface="Wingdings" pitchFamily="2" charset="2"/>
              <a:buChar char="Ø"/>
              <a:defRPr sz="28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ü"/>
              <a:defRPr sz="24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廠商資料管理</a:t>
            </a:r>
            <a:endParaRPr lang="en-US" altLang="zh-TW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請購流程</a:t>
            </a:r>
          </a:p>
          <a:p>
            <a:r>
              <a:rPr kumimoji="0"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採購流程</a:t>
            </a:r>
            <a:endParaRPr kumimoji="0"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0"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採購變更流程</a:t>
            </a:r>
            <a:endParaRPr kumimoji="0" lang="en-US" altLang="zh-TW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0"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進貨／進貨驗收／驗退流程</a:t>
            </a:r>
            <a:endParaRPr kumimoji="0"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0"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進貨退出流程</a:t>
            </a:r>
          </a:p>
        </p:txBody>
      </p:sp>
    </p:spTree>
    <p:extLst>
      <p:ext uri="{BB962C8B-B14F-4D97-AF65-F5344CB8AC3E}">
        <p14:creationId xmlns:p14="http://schemas.microsoft.com/office/powerpoint/2010/main" val="23166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26CC-A9AA-4246-8EAF-DA467DA8A807}" type="slidenum">
              <a:rPr lang="zh-TW" altLang="en-US"/>
              <a:pPr/>
              <a:t>20</a:t>
            </a:fld>
            <a:endParaRPr lang="en-US" altLang="zh-TW"/>
          </a:p>
        </p:txBody>
      </p:sp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47002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、接單流程：客戶訂單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616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833A-E444-4697-8E08-97E11C9E6649}" type="slidenum">
              <a:rPr lang="zh-TW" altLang="en-US"/>
              <a:pPr/>
              <a:t>21</a:t>
            </a:fld>
            <a:endParaRPr lang="en-US" altLang="zh-TW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192110" y="2104654"/>
            <a:ext cx="8785225" cy="4459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 sz="160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title"/>
          </p:nvPr>
        </p:nvSpPr>
        <p:spPr>
          <a:xfrm>
            <a:off x="469108" y="1268760"/>
            <a:ext cx="8229600" cy="84772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接單流程：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客戶訂單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1620839" y="2089604"/>
            <a:ext cx="1081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600" u="sng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客戶端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6445252" y="2089604"/>
            <a:ext cx="10810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600" u="sng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公   司</a:t>
            </a:r>
          </a:p>
        </p:txBody>
      </p:sp>
      <p:pic>
        <p:nvPicPr>
          <p:cNvPr id="57350" name="Picture 6" descr="j029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2" y="2664279"/>
            <a:ext cx="86518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9" name="Line 21"/>
          <p:cNvSpPr>
            <a:spLocks noChangeShapeType="1"/>
          </p:cNvSpPr>
          <p:nvPr/>
        </p:nvSpPr>
        <p:spPr bwMode="auto">
          <a:xfrm flipH="1">
            <a:off x="6949282" y="4090873"/>
            <a:ext cx="794" cy="2564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7670008" y="6253215"/>
            <a:ext cx="720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7355" name="AutoShape 11"/>
          <p:cNvSpPr>
            <a:spLocks noChangeArrowheads="1"/>
          </p:cNvSpPr>
          <p:nvPr/>
        </p:nvSpPr>
        <p:spPr bwMode="auto">
          <a:xfrm>
            <a:off x="6229351" y="3370148"/>
            <a:ext cx="1439862" cy="720725"/>
          </a:xfrm>
          <a:prstGeom prst="flowChartDecision">
            <a:avLst/>
          </a:prstGeom>
          <a:gradFill rotWithShape="1">
            <a:gsLst>
              <a:gs pos="0">
                <a:srgbClr val="FF9966"/>
              </a:gs>
              <a:gs pos="50000">
                <a:schemeClr val="bg1"/>
              </a:gs>
              <a:gs pos="100000">
                <a:srgbClr val="FF99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接單否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3" name="Line 21"/>
          <p:cNvSpPr>
            <a:spLocks noChangeShapeType="1"/>
          </p:cNvSpPr>
          <p:nvPr/>
        </p:nvSpPr>
        <p:spPr bwMode="auto">
          <a:xfrm flipV="1">
            <a:off x="8389939" y="5474152"/>
            <a:ext cx="0" cy="779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4" name="Line 32"/>
          <p:cNvSpPr>
            <a:spLocks noChangeShapeType="1"/>
          </p:cNvSpPr>
          <p:nvPr/>
        </p:nvSpPr>
        <p:spPr bwMode="auto">
          <a:xfrm>
            <a:off x="8389939" y="4563175"/>
            <a:ext cx="0" cy="4775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auto">
          <a:xfrm flipH="1" flipV="1">
            <a:off x="7814471" y="4563175"/>
            <a:ext cx="576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5726114" y="3336908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itchFamily="34" charset="0"/>
              </a:rPr>
              <a:t>否</a:t>
            </a:r>
          </a:p>
        </p:txBody>
      </p:sp>
      <p:sp>
        <p:nvSpPr>
          <p:cNvPr id="7" name="Line 21"/>
          <p:cNvSpPr>
            <a:spLocks noChangeShapeType="1"/>
          </p:cNvSpPr>
          <p:nvPr/>
        </p:nvSpPr>
        <p:spPr bwMode="auto">
          <a:xfrm>
            <a:off x="6949280" y="3003607"/>
            <a:ext cx="0" cy="38139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6928249" y="398252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itchFamily="34" charset="0"/>
              </a:rPr>
              <a:t>是</a:t>
            </a:r>
          </a:p>
        </p:txBody>
      </p:sp>
      <p:sp>
        <p:nvSpPr>
          <p:cNvPr id="57380" name="AutoShape 36"/>
          <p:cNvSpPr>
            <a:spLocks noChangeArrowheads="1"/>
          </p:cNvSpPr>
          <p:nvPr/>
        </p:nvSpPr>
        <p:spPr bwMode="auto">
          <a:xfrm>
            <a:off x="1477964" y="2737304"/>
            <a:ext cx="1584325" cy="457001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客戶訂購需求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 flipH="1" flipV="1">
            <a:off x="2262767" y="3164388"/>
            <a:ext cx="0" cy="5661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7383" name="AutoShape 39"/>
          <p:cNvSpPr>
            <a:spLocks noChangeArrowheads="1"/>
          </p:cNvSpPr>
          <p:nvPr/>
        </p:nvSpPr>
        <p:spPr bwMode="auto">
          <a:xfrm>
            <a:off x="6157515" y="5040767"/>
            <a:ext cx="1628677" cy="617657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客戶訂單憑證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6086477" y="4347275"/>
            <a:ext cx="1727200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FF"/>
              </a:gs>
              <a:gs pos="50000">
                <a:schemeClr val="bg1"/>
              </a:gs>
              <a:gs pos="100000">
                <a:srgbClr val="FF99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客戶訂單建立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>
            <a:off x="6950077" y="5658425"/>
            <a:ext cx="0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7958139" y="5040767"/>
            <a:ext cx="9366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修改</a:t>
            </a: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flipH="1">
            <a:off x="6949280" y="4779075"/>
            <a:ext cx="797" cy="26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 flipH="1">
            <a:off x="5726113" y="6253213"/>
            <a:ext cx="504032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22" name="Rectangle 36"/>
          <p:cNvSpPr>
            <a:spLocks noChangeArrowheads="1"/>
          </p:cNvSpPr>
          <p:nvPr/>
        </p:nvSpPr>
        <p:spPr bwMode="auto">
          <a:xfrm>
            <a:off x="7055767" y="5501069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</a:rPr>
              <a:t>送交主管</a:t>
            </a:r>
            <a:endParaRPr lang="zh-TW" altLang="en-US" sz="16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2" name="AutoShape 11"/>
          <p:cNvSpPr>
            <a:spLocks noChangeArrowheads="1"/>
          </p:cNvSpPr>
          <p:nvPr/>
        </p:nvSpPr>
        <p:spPr bwMode="auto">
          <a:xfrm>
            <a:off x="6230146" y="5877379"/>
            <a:ext cx="1439862" cy="720725"/>
          </a:xfrm>
          <a:prstGeom prst="flowChartDecision">
            <a:avLst/>
          </a:prstGeom>
          <a:gradFill rotWithShape="1">
            <a:gsLst>
              <a:gs pos="0">
                <a:srgbClr val="FF9966"/>
              </a:gs>
              <a:gs pos="50000">
                <a:schemeClr val="bg1"/>
              </a:gs>
              <a:gs pos="100000">
                <a:srgbClr val="FF99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核准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5726113" y="5946265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itchFamily="34" charset="0"/>
              </a:rPr>
              <a:t>是</a:t>
            </a: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7669213" y="5946266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itchFamily="34" charset="0"/>
              </a:rPr>
              <a:t>否</a:t>
            </a:r>
          </a:p>
        </p:txBody>
      </p:sp>
      <p:sp>
        <p:nvSpPr>
          <p:cNvPr id="45" name="Line 32"/>
          <p:cNvSpPr>
            <a:spLocks noChangeShapeType="1"/>
          </p:cNvSpPr>
          <p:nvPr/>
        </p:nvSpPr>
        <p:spPr bwMode="auto">
          <a:xfrm>
            <a:off x="3853509" y="2445668"/>
            <a:ext cx="0" cy="4106519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6" name="AutoShape 39"/>
          <p:cNvSpPr>
            <a:spLocks noChangeArrowheads="1"/>
          </p:cNvSpPr>
          <p:nvPr/>
        </p:nvSpPr>
        <p:spPr bwMode="auto">
          <a:xfrm>
            <a:off x="4118309" y="5948817"/>
            <a:ext cx="1584325" cy="649287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出貨流程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2" name="平行四邊形 1"/>
          <p:cNvSpPr/>
          <p:nvPr/>
        </p:nvSpPr>
        <p:spPr>
          <a:xfrm>
            <a:off x="5986363" y="2612170"/>
            <a:ext cx="1799829" cy="410369"/>
          </a:xfrm>
          <a:prstGeom prst="parallelogram">
            <a:avLst/>
          </a:prstGeom>
          <a:gradFill>
            <a:gsLst>
              <a:gs pos="0">
                <a:srgbClr val="99FF66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報價單建立</a:t>
            </a:r>
            <a:endParaRPr lang="zh-TW" altLang="en-US" sz="1600" b="1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6" name="平行四邊形 35"/>
          <p:cNvSpPr/>
          <p:nvPr/>
        </p:nvSpPr>
        <p:spPr>
          <a:xfrm>
            <a:off x="6138762" y="2764570"/>
            <a:ext cx="2106713" cy="410369"/>
          </a:xfrm>
          <a:prstGeom prst="parallelogram">
            <a:avLst/>
          </a:prstGeom>
          <a:gradFill>
            <a:gsLst>
              <a:gs pos="0">
                <a:srgbClr val="99FF66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合約訂單建立</a:t>
            </a:r>
            <a:endParaRPr lang="zh-TW" altLang="en-US" sz="1600" b="1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>
            <a:off x="3062289" y="2837006"/>
            <a:ext cx="295195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38" name="Line 32"/>
          <p:cNvSpPr>
            <a:spLocks noChangeShapeType="1"/>
          </p:cNvSpPr>
          <p:nvPr/>
        </p:nvSpPr>
        <p:spPr bwMode="auto">
          <a:xfrm>
            <a:off x="2262767" y="3730510"/>
            <a:ext cx="396737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4758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10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animBg="1"/>
      <p:bldP spid="57347" grpId="0"/>
      <p:bldP spid="57348" grpId="0"/>
      <p:bldP spid="57349" grpId="0"/>
      <p:bldP spid="22549" grpId="0" animBg="1"/>
      <p:bldP spid="22560" grpId="0" animBg="1"/>
      <p:bldP spid="57355" grpId="0" animBg="1"/>
      <p:bldP spid="3" grpId="0" animBg="1"/>
      <p:bldP spid="4" grpId="0" animBg="1"/>
      <p:bldP spid="5" grpId="0" animBg="1"/>
      <p:bldP spid="22564" grpId="0"/>
      <p:bldP spid="7" grpId="0" animBg="1"/>
      <p:bldP spid="8" grpId="0"/>
      <p:bldP spid="57380" grpId="0" animBg="1"/>
      <p:bldP spid="12" grpId="0" animBg="1"/>
      <p:bldP spid="57383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2" grpId="0"/>
      <p:bldP spid="42" grpId="0" animBg="1"/>
      <p:bldP spid="43" grpId="0"/>
      <p:bldP spid="44" grpId="0"/>
      <p:bldP spid="45" grpId="0" animBg="1"/>
      <p:bldP spid="46" grpId="0" animBg="1"/>
      <p:bldP spid="2" grpId="0" animBg="1"/>
      <p:bldP spid="36" grpId="0" animBg="1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2700-D7AF-4CAF-8058-CFCD684742B6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614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</a:t>
            </a:r>
          </a:p>
        </p:txBody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5/15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標竿公司根據先前合約訂單內容向成功科技訂購</a:t>
            </a: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數位相機－高手玩家型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(610001)</a:t>
            </a:r>
          </a:p>
          <a:p>
            <a:pPr lvl="2">
              <a:buClr>
                <a:srgbClr val="FF0000"/>
              </a:buClr>
              <a:buFont typeface="Wingdings" pitchFamily="2" charset="2"/>
              <a:buChar char="p"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600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，單價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21,250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折扣後，未稅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數位相機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－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系列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(410001)</a:t>
            </a:r>
          </a:p>
          <a:p>
            <a:pPr lvl="2">
              <a:buClr>
                <a:srgbClr val="FF0000"/>
              </a:buClr>
              <a:buFont typeface="Wingdings" pitchFamily="2" charset="2"/>
              <a:buChar char="p"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單價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17,000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折扣後，未稅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預交日： </a:t>
            </a:r>
            <a:r>
              <a:rPr lang="en-US" altLang="zh-TW" sz="20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5/29</a:t>
            </a:r>
            <a:r>
              <a:rPr lang="zh-TW" altLang="en-US" sz="20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，將貨品送至標竿公司五股倉儲中心</a:t>
            </a:r>
            <a:endParaRPr lang="en-US" altLang="zh-TW" sz="2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6321" y="2104724"/>
            <a:ext cx="6469268" cy="475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客戶訂單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</a:p>
        </p:txBody>
      </p:sp>
      <p:sp>
        <p:nvSpPr>
          <p:cNvPr id="7" name="矩形 6"/>
          <p:cNvSpPr/>
          <p:nvPr/>
        </p:nvSpPr>
        <p:spPr>
          <a:xfrm>
            <a:off x="1356321" y="3068960"/>
            <a:ext cx="4060904" cy="461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2358504" y="3594277"/>
            <a:ext cx="1908212" cy="584184"/>
          </a:xfrm>
          <a:prstGeom prst="wedgeRoundRectCallout">
            <a:avLst>
              <a:gd name="adj1" fmla="val 19882"/>
              <a:gd name="adj2" fmla="val -63916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先輸入基本資料</a:t>
            </a:r>
          </a:p>
        </p:txBody>
      </p:sp>
      <p:sp>
        <p:nvSpPr>
          <p:cNvPr id="11" name="矩形 10"/>
          <p:cNvSpPr/>
          <p:nvPr/>
        </p:nvSpPr>
        <p:spPr>
          <a:xfrm>
            <a:off x="3657600" y="2831529"/>
            <a:ext cx="324091" cy="270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圓角矩形圖說文字 11"/>
          <p:cNvSpPr/>
          <p:nvPr/>
        </p:nvSpPr>
        <p:spPr>
          <a:xfrm>
            <a:off x="4266716" y="2656389"/>
            <a:ext cx="3888432" cy="825142"/>
          </a:xfrm>
          <a:prstGeom prst="wedgeRoundRectCallout">
            <a:avLst>
              <a:gd name="adj1" fmla="val -56557"/>
              <a:gd name="adj2" fmla="val -21870"/>
              <a:gd name="adj3" fmla="val 16667"/>
            </a:avLst>
          </a:prstGeom>
          <a:gradFill>
            <a:gsLst>
              <a:gs pos="0">
                <a:srgbClr val="FFCC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按下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複製前置單據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鈕，選擇複製之</a:t>
            </a:r>
            <a:r>
              <a:rPr lang="zh-TW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來源單據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報價單 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 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合約訂單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1691" y="3764558"/>
            <a:ext cx="3667995" cy="258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6210932" y="4287926"/>
            <a:ext cx="1097372" cy="3652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88224" y="4768296"/>
            <a:ext cx="360040" cy="388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31062" y="5877272"/>
            <a:ext cx="786163" cy="31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7" grpId="0" animBg="1"/>
      <p:bldP spid="7" grpId="1" animBg="1"/>
      <p:bldP spid="2" grpId="0" animBg="1"/>
      <p:bldP spid="2" grpId="1" animBg="1"/>
      <p:bldP spid="11" grpId="0" animBg="1"/>
      <p:bldP spid="11" grpId="1" animBg="1"/>
      <p:bldP spid="12" grpId="0" animBg="1"/>
      <p:bldP spid="12" grpId="2" animBg="1"/>
      <p:bldP spid="10" grpId="0" animBg="1"/>
      <p:bldP spid="6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8168" y="2058746"/>
            <a:ext cx="6768752" cy="476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客戶訂單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Cont.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78168" y="5112121"/>
            <a:ext cx="6768752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圓角矩形圖說文字 13"/>
          <p:cNvSpPr/>
          <p:nvPr/>
        </p:nvSpPr>
        <p:spPr>
          <a:xfrm>
            <a:off x="2843808" y="4081973"/>
            <a:ext cx="3888432" cy="825142"/>
          </a:xfrm>
          <a:prstGeom prst="wedgeRoundRectCallout">
            <a:avLst>
              <a:gd name="adj1" fmla="val -22027"/>
              <a:gd name="adj2" fmla="val 69309"/>
              <a:gd name="adj3" fmla="val 16667"/>
            </a:avLst>
          </a:prstGeom>
          <a:gradFill>
            <a:gsLst>
              <a:gs pos="0">
                <a:srgbClr val="CCCCFF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原先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合約訂單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之單身內容，已複製至此客戶訂單之單身 資料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69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5978" y="2126774"/>
            <a:ext cx="6688390" cy="473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客戶訂單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Cont.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9712" y="4039564"/>
            <a:ext cx="2545989" cy="254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4540957" y="4510025"/>
            <a:ext cx="3816424" cy="864096"/>
          </a:xfrm>
          <a:prstGeom prst="wedgeRoundRectCallout">
            <a:avLst>
              <a:gd name="adj1" fmla="val 22308"/>
              <a:gd name="adj2" fmla="val -66403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按此圖示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客戶地址代號查詢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，變更改送貨地址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99792" y="3573016"/>
            <a:ext cx="795762" cy="246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4288" y="4064641"/>
            <a:ext cx="231935" cy="252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5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6" grpId="0" animBg="1"/>
      <p:bldP spid="2" grpId="0" animBg="1"/>
      <p:bldP spid="11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練習題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本月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日客戶達盛科技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(3001)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來電通知，根據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日之合約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訂單訂購：</a:t>
            </a:r>
            <a:endParaRPr lang="en-US" altLang="zh-TW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相機配件產品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</a:t>
            </a:r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單位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，每單位</a:t>
            </a:r>
            <a:r>
              <a:rPr lang="en-US" altLang="zh-TW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</a:t>
            </a:r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endParaRPr lang="en-US" altLang="zh-TW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相機配件產品Ｂ數量</a:t>
            </a:r>
            <a:r>
              <a:rPr lang="en-US" altLang="zh-TW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單位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，每單位</a:t>
            </a:r>
            <a:r>
              <a:rPr lang="en-US" altLang="zh-TW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endParaRPr lang="en-US" altLang="zh-TW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預交日期：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5/29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送至桃園倉儲中心</a:t>
            </a:r>
            <a:endParaRPr lang="zh-TW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48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26CC-A9AA-4246-8EAF-DA467DA8A807}" type="slidenum">
              <a:rPr lang="zh-TW" altLang="en-US"/>
              <a:pPr/>
              <a:t>27</a:t>
            </a:fld>
            <a:endParaRPr lang="en-US" altLang="zh-TW"/>
          </a:p>
        </p:txBody>
      </p:sp>
      <p:sp>
        <p:nvSpPr>
          <p:cNvPr id="10242" name="Rectangle 2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47002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六、接單流程：訂單變更單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51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8D2E2-31C9-4375-B03C-73F188E8E03B}" type="slidenum">
              <a:rPr lang="zh-TW" altLang="en-US"/>
              <a:pPr/>
              <a:t>28</a:t>
            </a:fld>
            <a:endParaRPr lang="en-US" altLang="zh-TW"/>
          </a:p>
        </p:txBody>
      </p:sp>
      <p:sp>
        <p:nvSpPr>
          <p:cNvPr id="624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</a:t>
            </a:r>
          </a:p>
        </p:txBody>
      </p:sp>
      <p:sp>
        <p:nvSpPr>
          <p:cNvPr id="62467" name="Rectangle 3"/>
          <p:cNvSpPr>
            <a:spLocks noGrp="1"/>
          </p:cNvSpPr>
          <p:nvPr>
            <p:ph type="body" idx="1"/>
          </p:nvPr>
        </p:nvSpPr>
        <p:spPr>
          <a:xfrm>
            <a:off x="457200" y="2643188"/>
            <a:ext cx="8362950" cy="3482975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訂單變更單目的</a:t>
            </a: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當原有訂單已經生效，事後還要修改訂單內容，這就是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pPr lvl="2"/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原有品項的內容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變更 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交期、數量、單價、指定結案等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2"/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新增品項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可記錄訂單變更的歷史紀錄，以方便資料的查詢，並可將變更單列印成書面，轉交相關單位或部門，以利協調後續的備料與生產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3E66-87EE-4DCD-B64B-6C0EC47ACA2F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79388" y="2349500"/>
            <a:ext cx="8785225" cy="4508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8371" name="Rectangle 3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84772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訂單變更單作業流程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1619250" y="2349500"/>
            <a:ext cx="1081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u="sng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客戶端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6443663" y="2349500"/>
            <a:ext cx="1081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u="sng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公   司</a:t>
            </a:r>
          </a:p>
        </p:txBody>
      </p:sp>
      <p:pic>
        <p:nvPicPr>
          <p:cNvPr id="58374" name="Picture 6" descr="j029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373688"/>
            <a:ext cx="115093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6948488" y="3500438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7667625" y="5300663"/>
            <a:ext cx="7921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8" name="AutoShape 10"/>
          <p:cNvSpPr>
            <a:spLocks noChangeArrowheads="1"/>
          </p:cNvSpPr>
          <p:nvPr/>
        </p:nvSpPr>
        <p:spPr bwMode="auto">
          <a:xfrm>
            <a:off x="6227763" y="4941888"/>
            <a:ext cx="1439862" cy="720725"/>
          </a:xfrm>
          <a:prstGeom prst="flowChartDecision">
            <a:avLst/>
          </a:prstGeom>
          <a:gradFill rotWithShape="1">
            <a:gsLst>
              <a:gs pos="0">
                <a:srgbClr val="FF9966"/>
              </a:gs>
              <a:gs pos="50000">
                <a:schemeClr val="bg1"/>
              </a:gs>
              <a:gs pos="100000">
                <a:srgbClr val="FF99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核准</a:t>
            </a:r>
          </a:p>
        </p:txBody>
      </p:sp>
      <p:sp>
        <p:nvSpPr>
          <p:cNvPr id="22548" name="AutoShape 20"/>
          <p:cNvSpPr>
            <a:spLocks noChangeArrowheads="1"/>
          </p:cNvSpPr>
          <p:nvPr/>
        </p:nvSpPr>
        <p:spPr bwMode="auto">
          <a:xfrm>
            <a:off x="5795963" y="3068638"/>
            <a:ext cx="2305050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FF"/>
              </a:gs>
              <a:gs pos="50000">
                <a:schemeClr val="bg1"/>
              </a:gs>
              <a:gs pos="100000">
                <a:srgbClr val="FF99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訂單變更單建立作業</a:t>
            </a:r>
          </a:p>
        </p:txBody>
      </p:sp>
      <p:sp>
        <p:nvSpPr>
          <p:cNvPr id="2" name="Line 21"/>
          <p:cNvSpPr>
            <a:spLocks noChangeShapeType="1"/>
          </p:cNvSpPr>
          <p:nvPr/>
        </p:nvSpPr>
        <p:spPr bwMode="auto">
          <a:xfrm flipV="1">
            <a:off x="8459788" y="4365625"/>
            <a:ext cx="0" cy="935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Line 32"/>
          <p:cNvSpPr>
            <a:spLocks noChangeShapeType="1"/>
          </p:cNvSpPr>
          <p:nvPr/>
        </p:nvSpPr>
        <p:spPr bwMode="auto">
          <a:xfrm>
            <a:off x="8459788" y="3284538"/>
            <a:ext cx="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" name="Line 21"/>
          <p:cNvSpPr>
            <a:spLocks noChangeShapeType="1"/>
          </p:cNvSpPr>
          <p:nvPr/>
        </p:nvSpPr>
        <p:spPr bwMode="auto">
          <a:xfrm flipH="1" flipV="1">
            <a:off x="8101013" y="3284538"/>
            <a:ext cx="358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7596188" y="4941888"/>
            <a:ext cx="5762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否</a:t>
            </a: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5795963" y="4941888"/>
            <a:ext cx="5762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是</a:t>
            </a: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6948488" y="4508500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</a:rPr>
              <a:t>送交主管</a:t>
            </a:r>
            <a:endParaRPr lang="zh-TW" altLang="en-US" sz="1600" b="1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3708400" y="2924175"/>
            <a:ext cx="936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客戶要求變更</a:t>
            </a:r>
          </a:p>
        </p:txBody>
      </p:sp>
      <p:sp>
        <p:nvSpPr>
          <p:cNvPr id="58391" name="AutoShape 23"/>
          <p:cNvSpPr>
            <a:spLocks noChangeArrowheads="1"/>
          </p:cNvSpPr>
          <p:nvPr/>
        </p:nvSpPr>
        <p:spPr bwMode="auto">
          <a:xfrm>
            <a:off x="899592" y="4663211"/>
            <a:ext cx="1584325" cy="719138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b="1" dirty="0" smtClean="0">
                <a:latin typeface="Arial" pitchFamily="34" charset="0"/>
              </a:rPr>
              <a:t>訂單變更需求</a:t>
            </a:r>
            <a:endParaRPr lang="zh-TW" altLang="en-US" b="1" dirty="0">
              <a:latin typeface="Arial" pitchFamily="34" charset="0"/>
            </a:endParaRPr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 flipV="1">
            <a:off x="2916238" y="3284538"/>
            <a:ext cx="2879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20"/>
          <p:cNvSpPr>
            <a:spLocks noChangeArrowheads="1"/>
          </p:cNvSpPr>
          <p:nvPr/>
        </p:nvSpPr>
        <p:spPr bwMode="auto">
          <a:xfrm>
            <a:off x="7956550" y="3933825"/>
            <a:ext cx="93662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修改</a:t>
            </a: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6948488" y="458152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Line 32"/>
          <p:cNvSpPr>
            <a:spLocks noChangeShapeType="1"/>
          </p:cNvSpPr>
          <p:nvPr/>
        </p:nvSpPr>
        <p:spPr bwMode="auto">
          <a:xfrm>
            <a:off x="5940425" y="3860800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 flipH="1" flipV="1">
            <a:off x="5292725" y="3860800"/>
            <a:ext cx="6477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H="1" flipV="1">
            <a:off x="5724525" y="6165850"/>
            <a:ext cx="215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2735263" y="5792788"/>
            <a:ext cx="1368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FF"/>
                </a:solidFill>
              </a:rPr>
              <a:t>(</a:t>
            </a:r>
            <a:r>
              <a:rPr lang="zh-TW" altLang="en-US" sz="1600" b="1">
                <a:solidFill>
                  <a:srgbClr val="0000FF"/>
                </a:solidFill>
              </a:rPr>
              <a:t>一</a:t>
            </a:r>
            <a:r>
              <a:rPr lang="en-US" altLang="zh-TW" sz="1600" b="1">
                <a:solidFill>
                  <a:srgbClr val="0000FF"/>
                </a:solidFill>
              </a:rPr>
              <a:t>)</a:t>
            </a:r>
            <a:r>
              <a:rPr lang="zh-TW" altLang="en-US" sz="1600" b="1">
                <a:solidFill>
                  <a:srgbClr val="0000FF"/>
                </a:solidFill>
              </a:rPr>
              <a:t>傳送給客戶</a:t>
            </a:r>
            <a:endParaRPr lang="zh-TW" altLang="en-US" sz="1600" b="1">
              <a:solidFill>
                <a:srgbClr val="0000FF"/>
              </a:solidFill>
              <a:latin typeface="Arial" pitchFamily="34" charset="0"/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708400" y="3644900"/>
            <a:ext cx="1582738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訂單進度追蹤</a:t>
            </a:r>
          </a:p>
        </p:txBody>
      </p:sp>
      <p:sp>
        <p:nvSpPr>
          <p:cNvPr id="58404" name="AutoShape 36"/>
          <p:cNvSpPr>
            <a:spLocks noChangeArrowheads="1"/>
          </p:cNvSpPr>
          <p:nvPr/>
        </p:nvSpPr>
        <p:spPr bwMode="auto">
          <a:xfrm>
            <a:off x="2987824" y="4221163"/>
            <a:ext cx="2520802" cy="1571625"/>
          </a:xfrm>
          <a:prstGeom prst="flowChartMultidocument">
            <a:avLst/>
          </a:prstGeom>
          <a:gradFill rotWithShape="1">
            <a:gsLst>
              <a:gs pos="0">
                <a:srgbClr val="66FF66"/>
              </a:gs>
              <a:gs pos="50000">
                <a:schemeClr val="bg1"/>
              </a:gs>
              <a:gs pos="100000">
                <a:srgbClr val="66FF66"/>
              </a:gs>
            </a:gsLst>
            <a:lin ang="5400000" scaled="1"/>
          </a:gra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tIns="18000" anchor="t" anchorCtr="0"/>
          <a:lstStyle/>
          <a:p>
            <a:pPr algn="ctr">
              <a:defRPr/>
            </a:pPr>
            <a:r>
              <a:rPr lang="zh-TW" altLang="en-US" sz="1600" b="1" dirty="0">
                <a:latin typeface="Arial" pitchFamily="34" charset="0"/>
              </a:rPr>
              <a:t>訂單預計出貨明細表</a:t>
            </a:r>
          </a:p>
          <a:p>
            <a:pPr algn="ctr">
              <a:defRPr/>
            </a:pPr>
            <a:r>
              <a:rPr lang="zh-TW" altLang="en-US" sz="1600" b="1" dirty="0">
                <a:latin typeface="Arial" pitchFamily="34" charset="0"/>
              </a:rPr>
              <a:t>商品預計出貨明細表</a:t>
            </a:r>
          </a:p>
          <a:p>
            <a:pPr algn="ctr">
              <a:defRPr/>
            </a:pPr>
            <a:r>
              <a:rPr lang="zh-TW" altLang="en-US" sz="1600" b="1" dirty="0">
                <a:latin typeface="Arial" pitchFamily="34" charset="0"/>
              </a:rPr>
              <a:t>客戶預計出貨明細</a:t>
            </a:r>
            <a:r>
              <a:rPr lang="zh-TW" altLang="en-US" sz="1600" b="1" dirty="0" smtClean="0">
                <a:latin typeface="Arial" pitchFamily="34" charset="0"/>
              </a:rPr>
              <a:t>表</a:t>
            </a:r>
            <a:endParaRPr lang="en-US" altLang="zh-TW" sz="1600" b="1" dirty="0" smtClean="0">
              <a:latin typeface="Arial" pitchFamily="34" charset="0"/>
            </a:endParaRPr>
          </a:p>
          <a:p>
            <a:pPr algn="ctr">
              <a:defRPr/>
            </a:pPr>
            <a:r>
              <a:rPr lang="zh-TW" altLang="en-US" sz="1600" b="1" dirty="0">
                <a:latin typeface="Arial" pitchFamily="34" charset="0"/>
              </a:rPr>
              <a:t>業務員預計出貨明細</a:t>
            </a:r>
            <a:r>
              <a:rPr lang="zh-TW" altLang="en-US" sz="1600" b="1" dirty="0" smtClean="0">
                <a:latin typeface="Arial" pitchFamily="34" charset="0"/>
              </a:rPr>
              <a:t>表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58405" name="AutoShape 37"/>
          <p:cNvSpPr>
            <a:spLocks noChangeArrowheads="1"/>
          </p:cNvSpPr>
          <p:nvPr/>
        </p:nvSpPr>
        <p:spPr bwMode="auto">
          <a:xfrm>
            <a:off x="6156325" y="3789363"/>
            <a:ext cx="1584325" cy="863600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訂單變更單</a:t>
            </a:r>
          </a:p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憑證</a:t>
            </a:r>
          </a:p>
        </p:txBody>
      </p:sp>
      <p:sp>
        <p:nvSpPr>
          <p:cNvPr id="58406" name="AutoShape 38"/>
          <p:cNvSpPr>
            <a:spLocks noChangeArrowheads="1"/>
          </p:cNvSpPr>
          <p:nvPr/>
        </p:nvSpPr>
        <p:spPr bwMode="auto">
          <a:xfrm>
            <a:off x="4140200" y="5805488"/>
            <a:ext cx="1584325" cy="863600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訂單變更單</a:t>
            </a:r>
          </a:p>
          <a:p>
            <a:pPr algn="ctr">
              <a:defRPr/>
            </a:pPr>
            <a:r>
              <a:rPr lang="zh-TW" altLang="en-US" b="1">
                <a:latin typeface="Arial" pitchFamily="34" charset="0"/>
              </a:rPr>
              <a:t>憑證</a:t>
            </a: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flipH="1" flipV="1">
            <a:off x="2700338" y="6165850"/>
            <a:ext cx="1438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1403350" y="6381750"/>
            <a:ext cx="1368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0000FF"/>
                </a:solidFill>
              </a:rPr>
              <a:t>客戶聯絡人</a:t>
            </a:r>
            <a:endParaRPr lang="zh-TW" altLang="en-US" sz="1600" b="1">
              <a:solidFill>
                <a:srgbClr val="0000FF"/>
              </a:solidFill>
              <a:latin typeface="Arial" pitchFamily="34" charset="0"/>
            </a:endParaRPr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>
            <a:off x="5940425" y="5300663"/>
            <a:ext cx="0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Line 32"/>
          <p:cNvSpPr>
            <a:spLocks noChangeShapeType="1"/>
          </p:cNvSpPr>
          <p:nvPr/>
        </p:nvSpPr>
        <p:spPr bwMode="auto">
          <a:xfrm>
            <a:off x="5940425" y="5300663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4499769" y="4076700"/>
            <a:ext cx="2380" cy="144463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" name="Rectangle 36"/>
          <p:cNvSpPr>
            <a:spLocks noChangeArrowheads="1"/>
          </p:cNvSpPr>
          <p:nvPr/>
        </p:nvSpPr>
        <p:spPr bwMode="auto">
          <a:xfrm>
            <a:off x="5534025" y="3871913"/>
            <a:ext cx="3587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FF"/>
                </a:solidFill>
              </a:rPr>
              <a:t>(</a:t>
            </a:r>
            <a:r>
              <a:rPr lang="zh-TW" altLang="en-US" sz="1600" b="1">
                <a:solidFill>
                  <a:srgbClr val="0000FF"/>
                </a:solidFill>
              </a:rPr>
              <a:t>二</a:t>
            </a:r>
            <a:r>
              <a:rPr lang="en-US" altLang="zh-TW" sz="1600" b="1">
                <a:solidFill>
                  <a:srgbClr val="0000FF"/>
                </a:solidFill>
              </a:rPr>
              <a:t>)</a:t>
            </a:r>
          </a:p>
          <a:p>
            <a:pPr algn="ctr"/>
            <a:r>
              <a:rPr lang="zh-TW" altLang="en-US" sz="1600" b="1">
                <a:solidFill>
                  <a:srgbClr val="0000FF"/>
                </a:solidFill>
              </a:rPr>
              <a:t>後</a:t>
            </a:r>
          </a:p>
          <a:p>
            <a:pPr algn="ctr"/>
            <a:r>
              <a:rPr lang="zh-TW" altLang="en-US" sz="1600" b="1">
                <a:solidFill>
                  <a:srgbClr val="0000FF"/>
                </a:solidFill>
              </a:rPr>
              <a:t>續</a:t>
            </a:r>
          </a:p>
          <a:p>
            <a:pPr algn="ctr"/>
            <a:r>
              <a:rPr lang="zh-TW" altLang="en-US" sz="1600" b="1">
                <a:solidFill>
                  <a:srgbClr val="0000FF"/>
                </a:solidFill>
              </a:rPr>
              <a:t>追</a:t>
            </a:r>
          </a:p>
          <a:p>
            <a:pPr algn="ctr"/>
            <a:r>
              <a:rPr lang="zh-TW" altLang="en-US" sz="1600" b="1">
                <a:solidFill>
                  <a:srgbClr val="0000FF"/>
                </a:solidFill>
              </a:rPr>
              <a:t>蹤</a:t>
            </a:r>
            <a:endParaRPr lang="zh-TW" altLang="en-US" sz="1600" b="1">
              <a:solidFill>
                <a:srgbClr val="0000FF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1000"/>
                                        <p:tgtEl>
                                          <p:spTgt spid="5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5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1" dur="500"/>
                                        <p:tgtEl>
                                          <p:spTgt spid="5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42" dur="500"/>
                                        <p:tgtEl>
                                          <p:spTgt spid="5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/>
      <p:bldP spid="58372" grpId="0"/>
      <p:bldP spid="58373" grpId="0"/>
      <p:bldP spid="22549" grpId="0" animBg="1"/>
      <p:bldP spid="22560" grpId="0" animBg="1"/>
      <p:bldP spid="58378" grpId="0" animBg="1"/>
      <p:bldP spid="22548" grpId="0" animBg="1"/>
      <p:bldP spid="2" grpId="0" animBg="1"/>
      <p:bldP spid="3" grpId="0" animBg="1"/>
      <p:bldP spid="4" grpId="0" animBg="1"/>
      <p:bldP spid="22564" grpId="0"/>
      <p:bldP spid="5" grpId="0"/>
      <p:bldP spid="6" grpId="0"/>
      <p:bldP spid="7" grpId="0"/>
      <p:bldP spid="58391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58404" grpId="0" animBg="1"/>
      <p:bldP spid="58405" grpId="0" animBg="1"/>
      <p:bldP spid="58406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56CAC-BF82-4FEF-B04A-50B5FB3F037D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/>
              </a:rPr>
              <a:t>課程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/>
              </a:rPr>
              <a:t>大綱 </a:t>
            </a:r>
            <a:r>
              <a:rPr lang="en-US" altLang="zh-TW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/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Cont.</a:t>
            </a:r>
            <a:r>
              <a:rPr lang="en-US" altLang="zh-TW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華康隸書體W7"/>
              </a:rPr>
              <a:t>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>
          <a:xfrm>
            <a:off x="677228" y="2824774"/>
            <a:ext cx="4038787" cy="3196514"/>
          </a:xfrm>
          <a:solidFill>
            <a:schemeClr val="bg1"/>
          </a:solidFill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銷貨流程</a:t>
            </a:r>
            <a:endParaRPr lang="en-US" altLang="zh-TW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銷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貨退回流程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庫存異動流程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庫存轉撥流程</a:t>
            </a:r>
            <a:endParaRPr lang="en-US" altLang="zh-TW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借出／借出歸還流程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借入／借入歸還流程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4716016" y="2780928"/>
            <a:ext cx="3826768" cy="324036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FF3399"/>
              </a:buClr>
              <a:buSzPct val="65000"/>
              <a:buFont typeface="Wingdings" pitchFamily="2" charset="2"/>
              <a:buChar char="u"/>
              <a:defRPr sz="2000" b="1" kern="1200">
                <a:solidFill>
                  <a:srgbClr val="FF339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8000"/>
              </a:buClr>
              <a:buSzPct val="80000"/>
              <a:buFont typeface="Wingdings" pitchFamily="2" charset="2"/>
              <a:buChar char="Ø"/>
              <a:defRPr sz="28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ü"/>
              <a:defRPr sz="24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客戶評核管理</a:t>
            </a:r>
            <a:endParaRPr lang="en-US" altLang="zh-TW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廠商評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核管理</a:t>
            </a:r>
            <a:endParaRPr lang="en-US" altLang="zh-TW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庫存管理相關報表</a:t>
            </a:r>
            <a:endParaRPr lang="zh-TW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0"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存貨盤點流程</a:t>
            </a:r>
            <a:endParaRPr kumimoji="0"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9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6F6CC-6A6C-45C5-905E-B7F4DF968858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訂單變更案例</a:t>
            </a:r>
          </a:p>
        </p:txBody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>
          <a:xfrm>
            <a:off x="457200" y="2643188"/>
            <a:ext cx="8229600" cy="3738140"/>
          </a:xfrm>
          <a:solidFill>
            <a:schemeClr val="bg1"/>
          </a:solidFill>
        </p:spPr>
        <p:txBody>
          <a:bodyPr/>
          <a:lstStyle/>
          <a:p>
            <a:pPr marL="342900" lvl="1" indent="-342900">
              <a:buClr>
                <a:srgbClr val="FF3399"/>
              </a:buClr>
              <a:buSzPct val="65000"/>
              <a:buFont typeface="Wingdings" pitchFamily="2" charset="2"/>
              <a:buChar char="u"/>
            </a:pP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5/15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下午標竿公司採購王小芬來電，表示上午訂購之訂單內容須進行變更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交期仍為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5/29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</a:p>
          <a:p>
            <a:pPr lvl="1"/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品項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：數位相機－高手玩家型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(610001)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rgbClr val="CC0000"/>
              </a:buClr>
              <a:buSzPct val="65000"/>
              <a:buFont typeface="Wingdings" pitchFamily="2" charset="2"/>
              <a:buChar char="p"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追加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 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共計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700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品項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：數位相機－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系列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(410001)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rgbClr val="CC0000"/>
              </a:buClr>
              <a:buSzPct val="65000"/>
              <a:buFont typeface="Wingdings" pitchFamily="2" charset="2"/>
              <a:buChar char="p"/>
            </a:pPr>
            <a:r>
              <a:rPr lang="zh-TW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取消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原本訂購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</a:t>
            </a:r>
            <a:endParaRPr lang="en-US" altLang="zh-TW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品項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：數位相機－專業型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(610002)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buClr>
                <a:srgbClr val="CC0000"/>
              </a:buClr>
              <a:buSzPct val="65000"/>
              <a:buFont typeface="Wingdings" pitchFamily="2" charset="2"/>
              <a:buChar char="p"/>
            </a:pP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數量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台，單價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22,500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未稅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折扣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85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折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094433"/>
            <a:ext cx="6399026" cy="4769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</a:t>
            </a:r>
          </a:p>
        </p:txBody>
      </p:sp>
      <p:sp>
        <p:nvSpPr>
          <p:cNvPr id="2" name="圓角矩形圖說文字 1"/>
          <p:cNvSpPr/>
          <p:nvPr/>
        </p:nvSpPr>
        <p:spPr>
          <a:xfrm>
            <a:off x="611560" y="3066624"/>
            <a:ext cx="2736304" cy="1224136"/>
          </a:xfrm>
          <a:prstGeom prst="wedgeRoundRectCallout">
            <a:avLst>
              <a:gd name="adj1" fmla="val -17584"/>
              <a:gd name="adj2" fmla="val -69185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新增一筆訂單變更單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新產生的變更單，需使用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新增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 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，而非查詢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31640" y="2561043"/>
            <a:ext cx="324091" cy="270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2" grpId="0" animBg="1"/>
      <p:bldP spid="2" grpId="1" animBg="1"/>
      <p:bldP spid="11" grpId="0" animBg="1"/>
      <p:bldP spid="1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4704" y="2124677"/>
            <a:ext cx="6221632" cy="470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27784" y="2853177"/>
            <a:ext cx="288032" cy="2306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圓角矩形圖說文字 11"/>
          <p:cNvSpPr/>
          <p:nvPr/>
        </p:nvSpPr>
        <p:spPr>
          <a:xfrm>
            <a:off x="3264269" y="2296599"/>
            <a:ext cx="3240360" cy="1113156"/>
          </a:xfrm>
          <a:prstGeom prst="wedgeRoundRectCallout">
            <a:avLst>
              <a:gd name="adj1" fmla="val -58641"/>
              <a:gd name="adj2" fmla="val 6185"/>
              <a:gd name="adj3" fmla="val 16667"/>
            </a:avLst>
          </a:prstGeom>
          <a:gradFill>
            <a:gsLst>
              <a:gs pos="0">
                <a:srgbClr val="FFCC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按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F2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 (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或直接按下此圖示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開窗點選欲修改變更之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訂單單別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訂單單號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5964" y="3389389"/>
            <a:ext cx="4594268" cy="335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5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7" grpId="0" animBg="1"/>
      <p:bldP spid="7" grpId="1" animBg="1"/>
      <p:bldP spid="12" grpId="0" animBg="1"/>
      <p:bldP spid="1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664" y="2083014"/>
            <a:ext cx="6262004" cy="474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94681" y="3242276"/>
            <a:ext cx="1197986" cy="195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642046" y="3710258"/>
            <a:ext cx="3358826" cy="1402527"/>
          </a:xfrm>
          <a:prstGeom prst="wedgeRoundRectCallout">
            <a:avLst>
              <a:gd name="adj1" fmla="val -17054"/>
              <a:gd name="adj2" fmla="val -67773"/>
              <a:gd name="adj3" fmla="val 16667"/>
            </a:avLst>
          </a:prstGeom>
          <a:gradFill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每變更一次，會自動加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“1”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一張單據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最多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能變更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9999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次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前一版次若未完成確認動作，就無法進行下一版次的變更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10346" y="3402957"/>
            <a:ext cx="2257798" cy="231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3779912" y="3895453"/>
            <a:ext cx="3241004" cy="852954"/>
          </a:xfrm>
          <a:prstGeom prst="wedgeRoundRectCallout">
            <a:avLst>
              <a:gd name="adj1" fmla="val -18297"/>
              <a:gd name="adj2" fmla="val -79875"/>
              <a:gd name="adj3" fmla="val 16667"/>
            </a:avLst>
          </a:prstGeom>
          <a:gradFill>
            <a:gsLst>
              <a:gs pos="0">
                <a:srgbClr val="FF99FF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自行輸入變更原因，或</a:t>
            </a:r>
            <a:r>
              <a:rPr lang="zh-TW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片語資料查詢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88556" y="2852936"/>
            <a:ext cx="1659307" cy="38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4" grpId="0" animBg="1"/>
      <p:bldP spid="14" grpId="1" animBg="1"/>
      <p:bldP spid="15" grpId="0" animBg="1"/>
      <p:bldP spid="15" grpId="1" animBg="1"/>
      <p:bldP spid="10" grpId="0" animBg="1"/>
      <p:bldP spid="17" grpId="0" animBg="1"/>
      <p:bldP spid="13" grpId="0" animBg="1"/>
      <p:bldP spid="1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664" y="2083014"/>
            <a:ext cx="6262004" cy="474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5341503" y="3062197"/>
            <a:ext cx="3358826" cy="1158891"/>
          </a:xfrm>
          <a:prstGeom prst="wedgeRoundRectCallout">
            <a:avLst>
              <a:gd name="adj1" fmla="val -8094"/>
              <a:gd name="adj2" fmla="val -66122"/>
              <a:gd name="adj3" fmla="val 16667"/>
            </a:avLst>
          </a:prstGeom>
          <a:gradFill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變更整張預交日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(GP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版新增功能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，用於需要統一更改所有品項之預交日期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2241" y="2580707"/>
            <a:ext cx="288676" cy="272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3154" y="3789039"/>
            <a:ext cx="3131024" cy="263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60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5" grpId="0" animBg="1"/>
      <p:bldP spid="15" grpId="1" animBg="1"/>
      <p:bldP spid="13" grpId="0" animBg="1"/>
      <p:bldP spid="1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664" y="2083014"/>
            <a:ext cx="6262004" cy="474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3275856" y="3376643"/>
            <a:ext cx="4896544" cy="916453"/>
          </a:xfrm>
          <a:prstGeom prst="wedgeRoundRectCallout">
            <a:avLst>
              <a:gd name="adj1" fmla="val -20155"/>
              <a:gd name="adj2" fmla="val -45148"/>
              <a:gd name="adj3" fmla="val 16667"/>
            </a:avLst>
          </a:prstGeom>
          <a:gradFill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客戶代號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」、 「訂單日期」、 「出貨廠別」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三欄位，是</a:t>
            </a:r>
            <a:r>
              <a:rPr lang="zh-TW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不可以變更的</a:t>
            </a:r>
            <a:endParaRPr lang="zh-TW" altLang="en-US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5896" y="2847372"/>
            <a:ext cx="1872208" cy="196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5896" y="3044142"/>
            <a:ext cx="1872208" cy="196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026" y="4527631"/>
            <a:ext cx="1872208" cy="1967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5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5" grpId="0" animBg="1"/>
      <p:bldP spid="15" grpId="1" animBg="1"/>
      <p:bldP spid="13" grpId="0" animBg="1"/>
      <p:bldP spid="13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2054648"/>
            <a:ext cx="7272808" cy="480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1001535" y="4520249"/>
            <a:ext cx="2952328" cy="936104"/>
          </a:xfrm>
          <a:prstGeom prst="wedgeRoundRectCallout">
            <a:avLst>
              <a:gd name="adj1" fmla="val -21367"/>
              <a:gd name="adj2" fmla="val 62783"/>
              <a:gd name="adj3" fmla="val 16667"/>
            </a:avLst>
          </a:prstGeom>
          <a:gradFill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在此欄位，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按下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F2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開窗點選欲修改變更的品項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19673" y="5589240"/>
            <a:ext cx="674002" cy="389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7782" y="2245100"/>
            <a:ext cx="5796648" cy="384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956674" y="3140968"/>
            <a:ext cx="5532146" cy="180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5" grpId="0" animBg="1"/>
      <p:bldP spid="15" grpId="1" animBg="1"/>
      <p:bldP spid="13" grpId="0" animBg="1"/>
      <p:bldP spid="13" grpId="1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28" y="2118489"/>
            <a:ext cx="8604448" cy="473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25752" y="5717893"/>
            <a:ext cx="594320" cy="381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6192180" y="4549457"/>
            <a:ext cx="2808312" cy="925471"/>
          </a:xfrm>
          <a:prstGeom prst="wedgeRoundRectCallout">
            <a:avLst>
              <a:gd name="adj1" fmla="val 14903"/>
              <a:gd name="adj2" fmla="val 70287"/>
              <a:gd name="adj3" fmla="val 16667"/>
            </a:avLst>
          </a:prstGeom>
          <a:gradFill>
            <a:gsLst>
              <a:gs pos="0">
                <a:srgbClr val="FF99FF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可在此處備註變更原因，方便以後了解變更狀況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8080" y="5717893"/>
            <a:ext cx="1242392" cy="381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3707904" y="4581127"/>
            <a:ext cx="3888432" cy="925471"/>
          </a:xfrm>
          <a:prstGeom prst="wedgeRoundRectCallout">
            <a:avLst>
              <a:gd name="adj1" fmla="val -21367"/>
              <a:gd name="adj2" fmla="val 62783"/>
              <a:gd name="adj3" fmla="val 16667"/>
            </a:avLst>
          </a:prstGeom>
          <a:gradFill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原本訂單數量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600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單位，現追加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100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單位，此欄位之數量應為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700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 animBg="1"/>
      <p:bldP spid="13" grpId="1" animBg="1"/>
      <p:bldP spid="11" grpId="0" animBg="1"/>
      <p:bldP spid="12" grpId="0" animBg="1"/>
      <p:bldP spid="15" grpId="0" animBg="1"/>
      <p:bldP spid="1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276" y="2151751"/>
            <a:ext cx="8479196" cy="470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568" y="6053560"/>
            <a:ext cx="2520280" cy="19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8080" y="6042087"/>
            <a:ext cx="522312" cy="202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3707904" y="4941168"/>
            <a:ext cx="3744416" cy="925471"/>
          </a:xfrm>
          <a:prstGeom prst="wedgeRoundRectCallout">
            <a:avLst>
              <a:gd name="adj1" fmla="val 51585"/>
              <a:gd name="adj2" fmla="val 69036"/>
              <a:gd name="adj3" fmla="val 16667"/>
            </a:avLst>
          </a:prstGeom>
          <a:gradFill>
            <a:gsLst>
              <a:gs pos="0">
                <a:srgbClr val="FFFF00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此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商品不再訂購時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(=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數量為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，請手動將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指定結案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欄位打勾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 animBg="1"/>
      <p:bldP spid="12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2132856"/>
            <a:ext cx="8223196" cy="472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39</a:t>
            </a:fld>
            <a:endParaRPr lang="en-US" altLang="zh-TW" dirty="0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建立作業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570265" y="4869160"/>
            <a:ext cx="3446818" cy="1008112"/>
          </a:xfrm>
          <a:prstGeom prst="wedgeRoundRectCallout">
            <a:avLst>
              <a:gd name="adj1" fmla="val -24696"/>
              <a:gd name="adj2" fmla="val 57336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數位相機－專業型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(610002)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不在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原本的訂單品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項裡，故無法使用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“F2”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帶入品項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45894" y="6021288"/>
            <a:ext cx="571936" cy="194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圓角矩形圖說文字 11"/>
          <p:cNvSpPr/>
          <p:nvPr/>
        </p:nvSpPr>
        <p:spPr>
          <a:xfrm>
            <a:off x="1946853" y="5661248"/>
            <a:ext cx="4140460" cy="974277"/>
          </a:xfrm>
          <a:prstGeom prst="wedgeRoundRectCallout">
            <a:avLst>
              <a:gd name="adj1" fmla="val -55462"/>
              <a:gd name="adj2" fmla="val -2564"/>
              <a:gd name="adj3" fmla="val 16667"/>
            </a:avLst>
          </a:prstGeom>
          <a:gradFill>
            <a:gsLst>
              <a:gs pos="0">
                <a:srgbClr val="FFCC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按下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F3(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自動賦予最大序號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 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自行輸入一個原訂單不存在之單身序號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，以新增一筆原訂單沒有之品項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5653" y="3933056"/>
            <a:ext cx="3173513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66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2" grpId="0" animBg="1"/>
      <p:bldP spid="2" grpId="1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99"/>
            </a:gs>
            <a:gs pos="50000">
              <a:schemeClr val="bg1"/>
            </a:gs>
            <a:gs pos="100000">
              <a:srgbClr val="FFFF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742B1-5507-458F-B23D-AD5EE17543B1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5203" name="Rectangle 8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2195513" y="2997200"/>
            <a:ext cx="5762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是</a:t>
            </a:r>
          </a:p>
        </p:txBody>
      </p:sp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0"/>
            <a:ext cx="8229600" cy="863600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zh-TW" altLang="en-US" smtClean="0"/>
              <a:t>配銷模組整體流程概述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684213" y="1557338"/>
            <a:ext cx="12969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charset="0"/>
              </a:rPr>
              <a:t>報價單</a:t>
            </a:r>
          </a:p>
        </p:txBody>
      </p:sp>
      <p:sp>
        <p:nvSpPr>
          <p:cNvPr id="22548" name="AutoShape 20"/>
          <p:cNvSpPr>
            <a:spLocks noChangeArrowheads="1"/>
          </p:cNvSpPr>
          <p:nvPr/>
        </p:nvSpPr>
        <p:spPr bwMode="auto">
          <a:xfrm>
            <a:off x="684213" y="2133600"/>
            <a:ext cx="1296987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charset="0"/>
              </a:rPr>
              <a:t>客戶訂單</a:t>
            </a: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1331913" y="1916113"/>
            <a:ext cx="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323850" y="981075"/>
            <a:ext cx="1871663" cy="46085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2555" name="AutoShape 27"/>
          <p:cNvSpPr>
            <a:spLocks noChangeArrowheads="1"/>
          </p:cNvSpPr>
          <p:nvPr/>
        </p:nvSpPr>
        <p:spPr bwMode="auto">
          <a:xfrm>
            <a:off x="4500563" y="3213100"/>
            <a:ext cx="1296987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借入單</a:t>
            </a:r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1331913" y="2708275"/>
            <a:ext cx="1944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>
            <a:off x="3275013" y="37893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66" name="AutoShape 38"/>
          <p:cNvSpPr>
            <a:spLocks noChangeArrowheads="1"/>
          </p:cNvSpPr>
          <p:nvPr/>
        </p:nvSpPr>
        <p:spPr bwMode="auto">
          <a:xfrm>
            <a:off x="682625" y="4868863"/>
            <a:ext cx="129698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charset="0"/>
              </a:rPr>
              <a:t>銷貨單</a:t>
            </a:r>
          </a:p>
        </p:txBody>
      </p:sp>
      <p:sp>
        <p:nvSpPr>
          <p:cNvPr id="22567" name="AutoShape 39"/>
          <p:cNvSpPr>
            <a:spLocks noChangeArrowheads="1"/>
          </p:cNvSpPr>
          <p:nvPr/>
        </p:nvSpPr>
        <p:spPr bwMode="auto">
          <a:xfrm>
            <a:off x="827088" y="5157788"/>
            <a:ext cx="12969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charset="0"/>
              </a:rPr>
              <a:t>銷退單</a:t>
            </a:r>
          </a:p>
        </p:txBody>
      </p:sp>
      <p:sp>
        <p:nvSpPr>
          <p:cNvPr id="22577" name="AutoShape 49"/>
          <p:cNvSpPr>
            <a:spLocks noChangeArrowheads="1"/>
          </p:cNvSpPr>
          <p:nvPr/>
        </p:nvSpPr>
        <p:spPr bwMode="auto">
          <a:xfrm>
            <a:off x="682625" y="5878513"/>
            <a:ext cx="129698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FF"/>
              </a:gs>
              <a:gs pos="50000">
                <a:schemeClr val="bg1"/>
              </a:gs>
              <a:gs pos="100000">
                <a:srgbClr val="33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>
                <a:latin typeface="Arial" charset="0"/>
              </a:rPr>
              <a:t>結帳單</a:t>
            </a:r>
          </a:p>
        </p:txBody>
      </p:sp>
      <p:sp>
        <p:nvSpPr>
          <p:cNvPr id="22584" name="Rectangle 56"/>
          <p:cNvSpPr>
            <a:spLocks noChangeArrowheads="1"/>
          </p:cNvSpPr>
          <p:nvPr/>
        </p:nvSpPr>
        <p:spPr bwMode="auto">
          <a:xfrm>
            <a:off x="323850" y="5734050"/>
            <a:ext cx="1871663" cy="935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2585" name="Text Box 57"/>
          <p:cNvSpPr txBox="1">
            <a:spLocks noChangeArrowheads="1"/>
          </p:cNvSpPr>
          <p:nvPr/>
        </p:nvSpPr>
        <p:spPr bwMode="auto">
          <a:xfrm>
            <a:off x="827088" y="6237288"/>
            <a:ext cx="1079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1600" b="1">
                <a:solidFill>
                  <a:srgbClr val="0000FF"/>
                </a:solidFill>
              </a:rPr>
              <a:t>財務模組</a:t>
            </a:r>
            <a:endParaRPr lang="en-US" altLang="zh-TW" sz="1600" b="1">
              <a:solidFill>
                <a:srgbClr val="0000FF"/>
              </a:solidFill>
            </a:endParaRP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466725" y="1125538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u="sng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書法家顏楷體" pitchFamily="49" charset="-120"/>
              </a:rPr>
              <a:t>訂單管理系統</a:t>
            </a:r>
          </a:p>
        </p:txBody>
      </p:sp>
      <p:sp>
        <p:nvSpPr>
          <p:cNvPr id="2" name="Line 21"/>
          <p:cNvSpPr>
            <a:spLocks noChangeShapeType="1"/>
          </p:cNvSpPr>
          <p:nvPr/>
        </p:nvSpPr>
        <p:spPr bwMode="auto">
          <a:xfrm>
            <a:off x="1331913" y="2492375"/>
            <a:ext cx="0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Line 21"/>
          <p:cNvSpPr>
            <a:spLocks noChangeShapeType="1"/>
          </p:cNvSpPr>
          <p:nvPr/>
        </p:nvSpPr>
        <p:spPr bwMode="auto">
          <a:xfrm>
            <a:off x="3275013" y="2708275"/>
            <a:ext cx="0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56" name="AutoShape 52"/>
          <p:cNvSpPr>
            <a:spLocks noChangeArrowheads="1"/>
          </p:cNvSpPr>
          <p:nvPr/>
        </p:nvSpPr>
        <p:spPr bwMode="auto">
          <a:xfrm>
            <a:off x="2555875" y="2924175"/>
            <a:ext cx="1439863" cy="865188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b="1">
                <a:latin typeface="Arial" pitchFamily="34" charset="0"/>
              </a:rPr>
              <a:t>庫存</a:t>
            </a:r>
          </a:p>
          <a:p>
            <a:pPr algn="ctr"/>
            <a:r>
              <a:rPr lang="zh-TW" altLang="en-US" b="1">
                <a:latin typeface="Arial" pitchFamily="34" charset="0"/>
              </a:rPr>
              <a:t>足夠</a:t>
            </a:r>
          </a:p>
        </p:txBody>
      </p:sp>
      <p:sp>
        <p:nvSpPr>
          <p:cNvPr id="47157" name="AutoShape 53"/>
          <p:cNvSpPr>
            <a:spLocks noChangeArrowheads="1"/>
          </p:cNvSpPr>
          <p:nvPr/>
        </p:nvSpPr>
        <p:spPr bwMode="auto">
          <a:xfrm>
            <a:off x="2555875" y="4076700"/>
            <a:ext cx="1439863" cy="865188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b="1">
                <a:latin typeface="Arial" pitchFamily="34" charset="0"/>
              </a:rPr>
              <a:t>自製</a:t>
            </a:r>
            <a:r>
              <a:rPr lang="en-US" altLang="zh-TW" b="1">
                <a:latin typeface="Arial" pitchFamily="34" charset="0"/>
              </a:rPr>
              <a:t>/</a:t>
            </a:r>
          </a:p>
          <a:p>
            <a:pPr algn="ctr"/>
            <a:r>
              <a:rPr lang="zh-TW" altLang="en-US" b="1">
                <a:latin typeface="Arial" pitchFamily="34" charset="0"/>
              </a:rPr>
              <a:t>外購</a:t>
            </a:r>
          </a:p>
        </p:txBody>
      </p:sp>
      <p:sp>
        <p:nvSpPr>
          <p:cNvPr id="4" name="Line 32"/>
          <p:cNvSpPr>
            <a:spLocks noChangeShapeType="1"/>
          </p:cNvSpPr>
          <p:nvPr/>
        </p:nvSpPr>
        <p:spPr bwMode="auto">
          <a:xfrm>
            <a:off x="1331913" y="3357563"/>
            <a:ext cx="12239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auto">
          <a:xfrm>
            <a:off x="1331913" y="3357563"/>
            <a:ext cx="0" cy="151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21"/>
          <p:cNvSpPr>
            <a:spLocks noChangeShapeType="1"/>
          </p:cNvSpPr>
          <p:nvPr/>
        </p:nvSpPr>
        <p:spPr bwMode="auto">
          <a:xfrm>
            <a:off x="1331913" y="5516563"/>
            <a:ext cx="0" cy="361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2760663" y="3730625"/>
            <a:ext cx="5762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否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2974975" y="4849813"/>
            <a:ext cx="2889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自</a:t>
            </a:r>
          </a:p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製</a:t>
            </a:r>
          </a:p>
        </p:txBody>
      </p:sp>
      <p:sp>
        <p:nvSpPr>
          <p:cNvPr id="9" name="Line 37"/>
          <p:cNvSpPr>
            <a:spLocks noChangeShapeType="1"/>
          </p:cNvSpPr>
          <p:nvPr/>
        </p:nvSpPr>
        <p:spPr bwMode="auto">
          <a:xfrm>
            <a:off x="3275013" y="4941888"/>
            <a:ext cx="0" cy="935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49"/>
          <p:cNvSpPr>
            <a:spLocks noChangeArrowheads="1"/>
          </p:cNvSpPr>
          <p:nvPr/>
        </p:nvSpPr>
        <p:spPr bwMode="auto">
          <a:xfrm>
            <a:off x="2627313" y="5878513"/>
            <a:ext cx="1296987" cy="358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FF"/>
              </a:gs>
              <a:gs pos="50000">
                <a:schemeClr val="bg1"/>
              </a:gs>
              <a:gs pos="100000">
                <a:srgbClr val="33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生   產</a:t>
            </a:r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>
            <a:off x="2339975" y="5734050"/>
            <a:ext cx="1871663" cy="935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" name="Text Box 57"/>
          <p:cNvSpPr txBox="1">
            <a:spLocks noChangeArrowheads="1"/>
          </p:cNvSpPr>
          <p:nvPr/>
        </p:nvSpPr>
        <p:spPr bwMode="auto">
          <a:xfrm>
            <a:off x="2484438" y="6237288"/>
            <a:ext cx="1655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1600" b="1">
                <a:solidFill>
                  <a:srgbClr val="0000FF"/>
                </a:solidFill>
              </a:rPr>
              <a:t>生產與製造模組</a:t>
            </a:r>
            <a:endParaRPr lang="en-US" altLang="zh-TW" sz="1600" b="1">
              <a:solidFill>
                <a:srgbClr val="0000FF"/>
              </a:solidFill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7156450" y="2652713"/>
            <a:ext cx="5762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否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588125" y="1484313"/>
            <a:ext cx="129698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請購單</a:t>
            </a: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8101013" y="2276475"/>
            <a:ext cx="863600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詢價單</a:t>
            </a: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>
            <a:off x="7235825" y="1843088"/>
            <a:ext cx="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227763" y="908050"/>
            <a:ext cx="2808287" cy="4826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" name="AutoShape 38"/>
          <p:cNvSpPr>
            <a:spLocks noChangeArrowheads="1"/>
          </p:cNvSpPr>
          <p:nvPr/>
        </p:nvSpPr>
        <p:spPr bwMode="auto">
          <a:xfrm>
            <a:off x="6588125" y="2997200"/>
            <a:ext cx="1296988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採購單</a:t>
            </a:r>
          </a:p>
        </p:txBody>
      </p:sp>
      <p:sp>
        <p:nvSpPr>
          <p:cNvPr id="19" name="AutoShape 39"/>
          <p:cNvSpPr>
            <a:spLocks noChangeArrowheads="1"/>
          </p:cNvSpPr>
          <p:nvPr/>
        </p:nvSpPr>
        <p:spPr bwMode="auto">
          <a:xfrm>
            <a:off x="6588125" y="4797425"/>
            <a:ext cx="1296988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進貨驗收</a:t>
            </a:r>
          </a:p>
        </p:txBody>
      </p:sp>
      <p:sp>
        <p:nvSpPr>
          <p:cNvPr id="20" name="AutoShape 49"/>
          <p:cNvSpPr>
            <a:spLocks noChangeArrowheads="1"/>
          </p:cNvSpPr>
          <p:nvPr/>
        </p:nvSpPr>
        <p:spPr bwMode="auto">
          <a:xfrm>
            <a:off x="6586538" y="5949950"/>
            <a:ext cx="1296987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FF"/>
              </a:gs>
              <a:gs pos="50000">
                <a:schemeClr val="bg1"/>
              </a:gs>
              <a:gs pos="100000">
                <a:srgbClr val="33CC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應付憑單</a:t>
            </a:r>
          </a:p>
        </p:txBody>
      </p:sp>
      <p:sp>
        <p:nvSpPr>
          <p:cNvPr id="21" name="Rectangle 56"/>
          <p:cNvSpPr>
            <a:spLocks noChangeArrowheads="1"/>
          </p:cNvSpPr>
          <p:nvPr/>
        </p:nvSpPr>
        <p:spPr bwMode="auto">
          <a:xfrm>
            <a:off x="6227763" y="5805488"/>
            <a:ext cx="1871662" cy="863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2" name="Text Box 57"/>
          <p:cNvSpPr txBox="1">
            <a:spLocks noChangeArrowheads="1"/>
          </p:cNvSpPr>
          <p:nvPr/>
        </p:nvSpPr>
        <p:spPr bwMode="auto">
          <a:xfrm>
            <a:off x="6731000" y="6308725"/>
            <a:ext cx="1079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1600" b="1">
                <a:solidFill>
                  <a:srgbClr val="0000FF"/>
                </a:solidFill>
              </a:rPr>
              <a:t>財務模組</a:t>
            </a:r>
            <a:endParaRPr lang="en-US" altLang="zh-TW" sz="1600" b="1">
              <a:solidFill>
                <a:srgbClr val="0000FF"/>
              </a:solidFill>
            </a:endParaRPr>
          </a:p>
        </p:txBody>
      </p:sp>
      <p:sp>
        <p:nvSpPr>
          <p:cNvPr id="47177" name="Text Box 73"/>
          <p:cNvSpPr txBox="1">
            <a:spLocks noChangeArrowheads="1"/>
          </p:cNvSpPr>
          <p:nvPr/>
        </p:nvSpPr>
        <p:spPr bwMode="auto">
          <a:xfrm>
            <a:off x="6877050" y="105251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u="sng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書法家顏楷體" pitchFamily="49" charset="-120"/>
              </a:rPr>
              <a:t>採購管理系統</a:t>
            </a:r>
          </a:p>
        </p:txBody>
      </p:sp>
      <p:sp>
        <p:nvSpPr>
          <p:cNvPr id="23" name="Line 32"/>
          <p:cNvSpPr>
            <a:spLocks noChangeShapeType="1"/>
          </p:cNvSpPr>
          <p:nvPr/>
        </p:nvSpPr>
        <p:spPr bwMode="auto">
          <a:xfrm>
            <a:off x="3995738" y="4508500"/>
            <a:ext cx="714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7235825" y="2779713"/>
            <a:ext cx="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7235825" y="566102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82" name="AutoShape 78"/>
          <p:cNvSpPr>
            <a:spLocks noChangeArrowheads="1"/>
          </p:cNvSpPr>
          <p:nvPr/>
        </p:nvSpPr>
        <p:spPr bwMode="auto">
          <a:xfrm>
            <a:off x="6659563" y="2060575"/>
            <a:ext cx="1152525" cy="720725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b="1">
                <a:latin typeface="Arial" pitchFamily="34" charset="0"/>
              </a:rPr>
              <a:t>詢比</a:t>
            </a:r>
          </a:p>
          <a:p>
            <a:pPr algn="ctr"/>
            <a:r>
              <a:rPr lang="zh-TW" altLang="en-US" b="1">
                <a:latin typeface="Arial" pitchFamily="34" charset="0"/>
              </a:rPr>
              <a:t>議價</a:t>
            </a: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>
            <a:off x="7812088" y="2420938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7596188" y="1989138"/>
            <a:ext cx="5762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是</a:t>
            </a:r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6588125" y="3571875"/>
            <a:ext cx="1296988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進貨單</a:t>
            </a:r>
          </a:p>
        </p:txBody>
      </p:sp>
      <p:sp>
        <p:nvSpPr>
          <p:cNvPr id="29" name="Line 21"/>
          <p:cNvSpPr>
            <a:spLocks noChangeShapeType="1"/>
          </p:cNvSpPr>
          <p:nvPr/>
        </p:nvSpPr>
        <p:spPr bwMode="auto">
          <a:xfrm>
            <a:off x="7235825" y="3354388"/>
            <a:ext cx="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>
            <a:off x="7235825" y="3932238"/>
            <a:ext cx="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90" name="AutoShape 86"/>
          <p:cNvSpPr>
            <a:spLocks noChangeArrowheads="1"/>
          </p:cNvSpPr>
          <p:nvPr/>
        </p:nvSpPr>
        <p:spPr bwMode="auto">
          <a:xfrm>
            <a:off x="6659563" y="4148138"/>
            <a:ext cx="1152525" cy="4318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b="1">
                <a:latin typeface="Arial" pitchFamily="34" charset="0"/>
              </a:rPr>
              <a:t>檢驗</a:t>
            </a: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7235825" y="4581525"/>
            <a:ext cx="0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36" name="AutoShape 20"/>
          <p:cNvSpPr>
            <a:spLocks noChangeArrowheads="1"/>
          </p:cNvSpPr>
          <p:nvPr/>
        </p:nvSpPr>
        <p:spPr bwMode="auto">
          <a:xfrm>
            <a:off x="8101013" y="4221163"/>
            <a:ext cx="86360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進貨驗退</a:t>
            </a:r>
          </a:p>
        </p:txBody>
      </p:sp>
      <p:sp>
        <p:nvSpPr>
          <p:cNvPr id="47137" name="Rectangle 36"/>
          <p:cNvSpPr>
            <a:spLocks noChangeArrowheads="1"/>
          </p:cNvSpPr>
          <p:nvPr/>
        </p:nvSpPr>
        <p:spPr bwMode="auto">
          <a:xfrm>
            <a:off x="7572375" y="3943350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不合格</a:t>
            </a:r>
          </a:p>
        </p:txBody>
      </p:sp>
      <p:sp>
        <p:nvSpPr>
          <p:cNvPr id="47138" name="Line 21"/>
          <p:cNvSpPr>
            <a:spLocks noChangeShapeType="1"/>
          </p:cNvSpPr>
          <p:nvPr/>
        </p:nvSpPr>
        <p:spPr bwMode="auto">
          <a:xfrm>
            <a:off x="7812088" y="4364038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39" name="Rectangle 36"/>
          <p:cNvSpPr>
            <a:spLocks noChangeArrowheads="1"/>
          </p:cNvSpPr>
          <p:nvPr/>
        </p:nvSpPr>
        <p:spPr bwMode="auto">
          <a:xfrm>
            <a:off x="7240588" y="4470400"/>
            <a:ext cx="5762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合格</a:t>
            </a:r>
          </a:p>
        </p:txBody>
      </p:sp>
      <p:sp>
        <p:nvSpPr>
          <p:cNvPr id="47140" name="AutoShape 39"/>
          <p:cNvSpPr>
            <a:spLocks noChangeArrowheads="1"/>
          </p:cNvSpPr>
          <p:nvPr/>
        </p:nvSpPr>
        <p:spPr bwMode="auto">
          <a:xfrm>
            <a:off x="6588125" y="5300663"/>
            <a:ext cx="129698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退貨單</a:t>
            </a:r>
          </a:p>
        </p:txBody>
      </p:sp>
      <p:sp>
        <p:nvSpPr>
          <p:cNvPr id="47141" name="Line 32"/>
          <p:cNvSpPr>
            <a:spLocks noChangeShapeType="1"/>
          </p:cNvSpPr>
          <p:nvPr/>
        </p:nvSpPr>
        <p:spPr bwMode="auto">
          <a:xfrm>
            <a:off x="7885113" y="4941888"/>
            <a:ext cx="43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2" name="Line 32"/>
          <p:cNvSpPr>
            <a:spLocks noChangeShapeType="1"/>
          </p:cNvSpPr>
          <p:nvPr/>
        </p:nvSpPr>
        <p:spPr bwMode="auto">
          <a:xfrm>
            <a:off x="8316913" y="4941888"/>
            <a:ext cx="0" cy="1150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3" name="Line 21"/>
          <p:cNvSpPr>
            <a:spLocks noChangeShapeType="1"/>
          </p:cNvSpPr>
          <p:nvPr/>
        </p:nvSpPr>
        <p:spPr bwMode="auto">
          <a:xfrm flipH="1">
            <a:off x="7885113" y="6092825"/>
            <a:ext cx="431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4" name="Line 32"/>
          <p:cNvSpPr>
            <a:spLocks noChangeShapeType="1"/>
          </p:cNvSpPr>
          <p:nvPr/>
        </p:nvSpPr>
        <p:spPr bwMode="auto">
          <a:xfrm>
            <a:off x="8532813" y="2636838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5" name="Line 21"/>
          <p:cNvSpPr>
            <a:spLocks noChangeShapeType="1"/>
          </p:cNvSpPr>
          <p:nvPr/>
        </p:nvSpPr>
        <p:spPr bwMode="auto">
          <a:xfrm flipH="1">
            <a:off x="7885113" y="3141663"/>
            <a:ext cx="6477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6" name="Line 32"/>
          <p:cNvSpPr>
            <a:spLocks noChangeShapeType="1"/>
          </p:cNvSpPr>
          <p:nvPr/>
        </p:nvSpPr>
        <p:spPr bwMode="auto">
          <a:xfrm>
            <a:off x="4067175" y="1700213"/>
            <a:ext cx="0" cy="2808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7" name="Line 21"/>
          <p:cNvSpPr>
            <a:spLocks noChangeShapeType="1"/>
          </p:cNvSpPr>
          <p:nvPr/>
        </p:nvSpPr>
        <p:spPr bwMode="auto">
          <a:xfrm>
            <a:off x="4067175" y="1700213"/>
            <a:ext cx="25209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48" name="Rectangle 36"/>
          <p:cNvSpPr>
            <a:spLocks noChangeArrowheads="1"/>
          </p:cNvSpPr>
          <p:nvPr/>
        </p:nvSpPr>
        <p:spPr bwMode="auto">
          <a:xfrm>
            <a:off x="4067175" y="1341438"/>
            <a:ext cx="5762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>
                <a:solidFill>
                  <a:srgbClr val="FF0000"/>
                </a:solidFill>
                <a:latin typeface="Arial" pitchFamily="34" charset="0"/>
              </a:rPr>
              <a:t>外購</a:t>
            </a:r>
          </a:p>
        </p:txBody>
      </p:sp>
      <p:sp>
        <p:nvSpPr>
          <p:cNvPr id="47149" name="AutoShape 5"/>
          <p:cNvSpPr>
            <a:spLocks noChangeArrowheads="1"/>
          </p:cNvSpPr>
          <p:nvPr/>
        </p:nvSpPr>
        <p:spPr bwMode="auto">
          <a:xfrm>
            <a:off x="4498975" y="2492375"/>
            <a:ext cx="1296988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庫存異動單</a:t>
            </a:r>
          </a:p>
        </p:txBody>
      </p:sp>
      <p:sp>
        <p:nvSpPr>
          <p:cNvPr id="47150" name="AutoShape 20"/>
          <p:cNvSpPr>
            <a:spLocks noChangeArrowheads="1"/>
          </p:cNvSpPr>
          <p:nvPr/>
        </p:nvSpPr>
        <p:spPr bwMode="auto">
          <a:xfrm>
            <a:off x="4500563" y="2852738"/>
            <a:ext cx="12969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轉撥單</a:t>
            </a:r>
          </a:p>
        </p:txBody>
      </p:sp>
      <p:sp>
        <p:nvSpPr>
          <p:cNvPr id="47151" name="Rectangle 22"/>
          <p:cNvSpPr>
            <a:spLocks noChangeArrowheads="1"/>
          </p:cNvSpPr>
          <p:nvPr/>
        </p:nvSpPr>
        <p:spPr bwMode="auto">
          <a:xfrm>
            <a:off x="4211638" y="1916113"/>
            <a:ext cx="1800225" cy="37449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7211" name="Text Box 107"/>
          <p:cNvSpPr txBox="1">
            <a:spLocks noChangeArrowheads="1"/>
          </p:cNvSpPr>
          <p:nvPr/>
        </p:nvSpPr>
        <p:spPr bwMode="auto">
          <a:xfrm>
            <a:off x="4354513" y="2060575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u="sng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書法家顏楷體" pitchFamily="49" charset="-120"/>
              </a:rPr>
              <a:t>庫存管理系統</a:t>
            </a:r>
          </a:p>
        </p:txBody>
      </p:sp>
      <p:sp>
        <p:nvSpPr>
          <p:cNvPr id="47152" name="Line 21"/>
          <p:cNvSpPr>
            <a:spLocks noChangeShapeType="1"/>
          </p:cNvSpPr>
          <p:nvPr/>
        </p:nvSpPr>
        <p:spPr bwMode="auto">
          <a:xfrm>
            <a:off x="5148263" y="4652963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54" name="AutoShape 27"/>
          <p:cNvSpPr>
            <a:spLocks noChangeArrowheads="1"/>
          </p:cNvSpPr>
          <p:nvPr/>
        </p:nvSpPr>
        <p:spPr bwMode="auto">
          <a:xfrm>
            <a:off x="4500563" y="3573463"/>
            <a:ext cx="12969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借入歸還單</a:t>
            </a:r>
          </a:p>
        </p:txBody>
      </p:sp>
      <p:sp>
        <p:nvSpPr>
          <p:cNvPr id="47155" name="AutoShape 27"/>
          <p:cNvSpPr>
            <a:spLocks noChangeArrowheads="1"/>
          </p:cNvSpPr>
          <p:nvPr/>
        </p:nvSpPr>
        <p:spPr bwMode="auto">
          <a:xfrm>
            <a:off x="4500563" y="3932238"/>
            <a:ext cx="12969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借出單</a:t>
            </a:r>
          </a:p>
        </p:txBody>
      </p:sp>
      <p:sp>
        <p:nvSpPr>
          <p:cNvPr id="47158" name="AutoShape 27"/>
          <p:cNvSpPr>
            <a:spLocks noChangeArrowheads="1"/>
          </p:cNvSpPr>
          <p:nvPr/>
        </p:nvSpPr>
        <p:spPr bwMode="auto">
          <a:xfrm>
            <a:off x="4500563" y="4292600"/>
            <a:ext cx="1296987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CC"/>
              </a:gs>
              <a:gs pos="50000">
                <a:schemeClr val="bg1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>
                <a:latin typeface="Arial" pitchFamily="34" charset="0"/>
              </a:rPr>
              <a:t>借出歸還單</a:t>
            </a:r>
          </a:p>
        </p:txBody>
      </p:sp>
      <p:sp>
        <p:nvSpPr>
          <p:cNvPr id="47159" name="Line 32"/>
          <p:cNvSpPr>
            <a:spLocks noChangeShapeType="1"/>
          </p:cNvSpPr>
          <p:nvPr/>
        </p:nvSpPr>
        <p:spPr bwMode="auto">
          <a:xfrm>
            <a:off x="2339975" y="501332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0" name="Line 32"/>
          <p:cNvSpPr>
            <a:spLocks noChangeShapeType="1"/>
          </p:cNvSpPr>
          <p:nvPr/>
        </p:nvSpPr>
        <p:spPr bwMode="auto">
          <a:xfrm>
            <a:off x="1979613" y="5013325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1" name="Line 32"/>
          <p:cNvSpPr>
            <a:spLocks noChangeShapeType="1"/>
          </p:cNvSpPr>
          <p:nvPr/>
        </p:nvSpPr>
        <p:spPr bwMode="auto">
          <a:xfrm>
            <a:off x="2124075" y="5373688"/>
            <a:ext cx="215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2" name="Line 21"/>
          <p:cNvSpPr>
            <a:spLocks noChangeShapeType="1"/>
          </p:cNvSpPr>
          <p:nvPr/>
        </p:nvSpPr>
        <p:spPr bwMode="auto">
          <a:xfrm>
            <a:off x="2339975" y="5300663"/>
            <a:ext cx="2087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221" name="AutoShape 117"/>
          <p:cNvSpPr>
            <a:spLocks noChangeArrowheads="1"/>
          </p:cNvSpPr>
          <p:nvPr/>
        </p:nvSpPr>
        <p:spPr bwMode="auto">
          <a:xfrm>
            <a:off x="4427538" y="5013325"/>
            <a:ext cx="1439862" cy="574675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b="1">
                <a:latin typeface="標楷體" pitchFamily="65" charset="-120"/>
              </a:rPr>
              <a:t>存  貨</a:t>
            </a:r>
          </a:p>
        </p:txBody>
      </p:sp>
      <p:sp>
        <p:nvSpPr>
          <p:cNvPr id="47163" name="Line 32"/>
          <p:cNvSpPr>
            <a:spLocks noChangeShapeType="1"/>
          </p:cNvSpPr>
          <p:nvPr/>
        </p:nvSpPr>
        <p:spPr bwMode="auto">
          <a:xfrm>
            <a:off x="6443663" y="5516563"/>
            <a:ext cx="144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4" name="Line 21"/>
          <p:cNvSpPr>
            <a:spLocks noChangeShapeType="1"/>
          </p:cNvSpPr>
          <p:nvPr/>
        </p:nvSpPr>
        <p:spPr bwMode="auto">
          <a:xfrm flipH="1">
            <a:off x="5867400" y="5300663"/>
            <a:ext cx="5762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5" name="Line 32"/>
          <p:cNvSpPr>
            <a:spLocks noChangeShapeType="1"/>
          </p:cNvSpPr>
          <p:nvPr/>
        </p:nvSpPr>
        <p:spPr bwMode="auto">
          <a:xfrm>
            <a:off x="6443663" y="4941888"/>
            <a:ext cx="1444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6" name="Line 32"/>
          <p:cNvSpPr>
            <a:spLocks noChangeShapeType="1"/>
          </p:cNvSpPr>
          <p:nvPr/>
        </p:nvSpPr>
        <p:spPr bwMode="auto">
          <a:xfrm>
            <a:off x="6443663" y="4941888"/>
            <a:ext cx="0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67" name="Rectangle 36"/>
          <p:cNvSpPr>
            <a:spLocks noChangeArrowheads="1"/>
          </p:cNvSpPr>
          <p:nvPr/>
        </p:nvSpPr>
        <p:spPr bwMode="auto">
          <a:xfrm>
            <a:off x="7885113" y="5300663"/>
            <a:ext cx="10080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FF"/>
                </a:solidFill>
              </a:rPr>
              <a:t>(</a:t>
            </a:r>
            <a:r>
              <a:rPr lang="zh-TW" altLang="en-US" sz="1600" b="1">
                <a:solidFill>
                  <a:srgbClr val="0000FF"/>
                </a:solidFill>
              </a:rPr>
              <a:t>進貨退出</a:t>
            </a:r>
            <a:r>
              <a:rPr lang="en-US" altLang="zh-TW" sz="1600" b="1">
                <a:solidFill>
                  <a:srgbClr val="0000FF"/>
                </a:solidFill>
              </a:rPr>
              <a:t>)</a:t>
            </a:r>
            <a:endParaRPr lang="zh-TW" altLang="en-US" sz="16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5" dur="10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9" dur="10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1000"/>
                                        <p:tgtEl>
                                          <p:spTgt spid="2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4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2" dur="500"/>
                                        <p:tgtEl>
                                          <p:spTgt spid="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4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0" dur="500"/>
                                        <p:tgtEl>
                                          <p:spTgt spid="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4" dur="500"/>
                                        <p:tgtEl>
                                          <p:spTgt spid="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4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1" dur="500"/>
                                        <p:tgtEl>
                                          <p:spTgt spid="47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5" dur="500"/>
                                        <p:tgtEl>
                                          <p:spTgt spid="4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4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0"/>
                                        <p:tgtEl>
                                          <p:spTgt spid="4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1" dur="5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5" dur="500"/>
                                        <p:tgtEl>
                                          <p:spTgt spid="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9" dur="500"/>
                                        <p:tgtEl>
                                          <p:spTgt spid="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3" dur="5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2000"/>
                                        <p:tgtEl>
                                          <p:spTgt spid="4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7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4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3" dur="1000"/>
                                        <p:tgtEl>
                                          <p:spTgt spid="47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7" dur="1000"/>
                                        <p:tgtEl>
                                          <p:spTgt spid="47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1" dur="10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5" dur="10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99" dur="1000"/>
                                        <p:tgtEl>
                                          <p:spTgt spid="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0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03" dur="1000"/>
                                        <p:tgtEl>
                                          <p:spTgt spid="4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8" dur="500"/>
                                        <p:tgtEl>
                                          <p:spTgt spid="4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1000"/>
                                        <p:tgtEl>
                                          <p:spTgt spid="4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6" dur="500"/>
                                        <p:tgtEl>
                                          <p:spTgt spid="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1" dur="500"/>
                                        <p:tgtEl>
                                          <p:spTgt spid="4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5" dur="500"/>
                                        <p:tgtEl>
                                          <p:spTgt spid="4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9" dur="500"/>
                                        <p:tgtEl>
                                          <p:spTgt spid="4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3" dur="500"/>
                                        <p:tgtEl>
                                          <p:spTgt spid="4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 nodeType="clickPar">
                      <p:stCondLst>
                        <p:cond delay="indefinite"/>
                      </p:stCondLst>
                      <p:childTnLst>
                        <p:par>
                          <p:cTn id="3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8" dur="500"/>
                                        <p:tgtEl>
                                          <p:spTgt spid="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2" dur="5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6" dur="500"/>
                                        <p:tgtEl>
                                          <p:spTgt spid="4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0" dur="500"/>
                                        <p:tgtEl>
                                          <p:spTgt spid="4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4" grpId="0"/>
      <p:bldP spid="22530" grpId="0"/>
      <p:bldP spid="22533" grpId="0" animBg="1"/>
      <p:bldP spid="22548" grpId="0" animBg="1"/>
      <p:bldP spid="22549" grpId="0" animBg="1"/>
      <p:bldP spid="22550" grpId="0" animBg="1"/>
      <p:bldP spid="22555" grpId="0" animBg="1"/>
      <p:bldP spid="22560" grpId="0" animBg="1"/>
      <p:bldP spid="22565" grpId="0" animBg="1"/>
      <p:bldP spid="22566" grpId="0" animBg="1"/>
      <p:bldP spid="22567" grpId="0" animBg="1"/>
      <p:bldP spid="22577" grpId="0" animBg="1"/>
      <p:bldP spid="22584" grpId="0" animBg="1"/>
      <p:bldP spid="22585" grpId="0"/>
      <p:bldP spid="47153" grpId="0"/>
      <p:bldP spid="2" grpId="0" animBg="1"/>
      <p:bldP spid="3" grpId="0" animBg="1"/>
      <p:bldP spid="47156" grpId="0" animBg="1"/>
      <p:bldP spid="47157" grpId="0" animBg="1"/>
      <p:bldP spid="4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47177" grpId="0"/>
      <p:bldP spid="23" grpId="0" animBg="1"/>
      <p:bldP spid="24" grpId="0" animBg="1"/>
      <p:bldP spid="25" grpId="0" animBg="1"/>
      <p:bldP spid="47182" grpId="0" animBg="1"/>
      <p:bldP spid="26" grpId="0" animBg="1"/>
      <p:bldP spid="27" grpId="0"/>
      <p:bldP spid="28" grpId="0" animBg="1"/>
      <p:bldP spid="29" grpId="0" animBg="1"/>
      <p:bldP spid="30" grpId="0" animBg="1"/>
      <p:bldP spid="47190" grpId="0" animBg="1"/>
      <p:bldP spid="31" grpId="0" animBg="1"/>
      <p:bldP spid="47136" grpId="0" animBg="1"/>
      <p:bldP spid="47137" grpId="0"/>
      <p:bldP spid="47138" grpId="0" animBg="1"/>
      <p:bldP spid="47139" grpId="0"/>
      <p:bldP spid="47140" grpId="0" animBg="1"/>
      <p:bldP spid="47141" grpId="0" animBg="1"/>
      <p:bldP spid="47142" grpId="0" animBg="1"/>
      <p:bldP spid="47143" grpId="0" animBg="1"/>
      <p:bldP spid="47144" grpId="0" animBg="1"/>
      <p:bldP spid="47145" grpId="0" animBg="1"/>
      <p:bldP spid="47146" grpId="0" animBg="1"/>
      <p:bldP spid="47147" grpId="0" animBg="1"/>
      <p:bldP spid="47148" grpId="0"/>
      <p:bldP spid="47149" grpId="0" animBg="1"/>
      <p:bldP spid="47150" grpId="0" animBg="1"/>
      <p:bldP spid="47151" grpId="0" animBg="1"/>
      <p:bldP spid="47211" grpId="0"/>
      <p:bldP spid="47152" grpId="0" animBg="1"/>
      <p:bldP spid="47154" grpId="0" animBg="1"/>
      <p:bldP spid="47155" grpId="0" animBg="1"/>
      <p:bldP spid="47158" grpId="0" animBg="1"/>
      <p:bldP spid="47159" grpId="0" animBg="1"/>
      <p:bldP spid="47160" grpId="0" animBg="1"/>
      <p:bldP spid="47161" grpId="0" animBg="1"/>
      <p:bldP spid="47162" grpId="0" animBg="1"/>
      <p:bldP spid="47163" grpId="0" animBg="1"/>
      <p:bldP spid="47164" grpId="0" animBg="1"/>
      <p:bldP spid="47165" grpId="0" animBg="1"/>
      <p:bldP spid="47166" grpId="0" animBg="1"/>
      <p:bldP spid="471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127" y="2055061"/>
            <a:ext cx="7875741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1469422" y="5373216"/>
            <a:ext cx="2592288" cy="584184"/>
          </a:xfrm>
          <a:prstGeom prst="wedgeRoundRectCallout">
            <a:avLst>
              <a:gd name="adj1" fmla="val -21119"/>
              <a:gd name="adj2" fmla="val 67244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輸入新增之品項資料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6007" y="6163519"/>
            <a:ext cx="7488833" cy="173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3977" y="2494120"/>
            <a:ext cx="310741" cy="3296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2" grpId="0" animBg="1"/>
      <p:bldP spid="2" grpId="1" animBg="1"/>
      <p:bldP spid="11" grpId="0" animBg="1"/>
      <p:bldP spid="11" grpId="1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321496"/>
            <a:ext cx="913690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87824" y="5229201"/>
            <a:ext cx="576064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291788"/>
            <a:ext cx="1111170" cy="231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9712" y="3284984"/>
            <a:ext cx="648072" cy="231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08324" y="5229201"/>
            <a:ext cx="647851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11433" y="5229201"/>
            <a:ext cx="692593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2240" y="5229201"/>
            <a:ext cx="1578383" cy="6480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504" y="5553238"/>
            <a:ext cx="8856984" cy="153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3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1" grpId="0" animBg="1"/>
      <p:bldP spid="11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329" y="2060848"/>
            <a:ext cx="7155334" cy="478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訂單變更單建立作業 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7632" y="3981690"/>
            <a:ext cx="1244919" cy="16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8328" y="5370653"/>
            <a:ext cx="7155335" cy="182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78866" y="2492896"/>
            <a:ext cx="413014" cy="250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467544" y="4149080"/>
            <a:ext cx="3469657" cy="1044898"/>
          </a:xfrm>
          <a:prstGeom prst="wedgeRoundRectCallout">
            <a:avLst>
              <a:gd name="adj1" fmla="val -28571"/>
              <a:gd name="adj2" fmla="val 63985"/>
              <a:gd name="adj3" fmla="val 16667"/>
            </a:avLst>
          </a:prstGeom>
          <a:gradFill>
            <a:gsLst>
              <a:gs pos="0">
                <a:srgbClr val="99FF99"/>
              </a:gs>
              <a:gs pos="100000">
                <a:schemeClr val="bg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如欲了解該品項之變更狀況，請先選定品項，再執行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串查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” (GP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新增功能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2792" y="3008804"/>
            <a:ext cx="6179517" cy="332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4328932" y="3553428"/>
            <a:ext cx="844952" cy="439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6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1" grpId="0" animBg="1"/>
      <p:bldP spid="11" grpId="1" animBg="1"/>
      <p:bldP spid="9" grpId="0" animBg="1"/>
      <p:bldP spid="9" grpId="1" animBg="1"/>
      <p:bldP spid="10" grpId="0" animBg="1"/>
      <p:bldP spid="10" grpId="1" animBg="1"/>
      <p:bldP spid="16" grpId="0" animBg="1"/>
      <p:bldP spid="16" grpId="1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43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常用報表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客戶接單統計表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7777" y="2420888"/>
            <a:ext cx="5488519" cy="446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736" y="2708920"/>
            <a:ext cx="4444678" cy="363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1760" y="3645024"/>
            <a:ext cx="2997844" cy="107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280" y="2420888"/>
            <a:ext cx="8683512" cy="363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46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44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常用報表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：預計出貨明細表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 bwMode="auto">
          <a:xfrm>
            <a:off x="457200" y="2643188"/>
            <a:ext cx="8229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FF3399"/>
              </a:buClr>
              <a:buSzPct val="65000"/>
              <a:buFont typeface="Wingdings" pitchFamily="2" charset="2"/>
              <a:buChar char="u"/>
              <a:defRPr sz="2000" b="1" kern="1200">
                <a:solidFill>
                  <a:srgbClr val="FF339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8000"/>
              </a:buClr>
              <a:buSzPct val="80000"/>
              <a:buFont typeface="Wingdings" pitchFamily="2" charset="2"/>
              <a:buChar char="Ø"/>
              <a:defRPr sz="28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ü"/>
              <a:defRPr sz="24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系統提供</a:t>
            </a:r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四種不同角度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之預計出貨表，用於控管及追蹤出貨的狀況：</a:t>
            </a:r>
            <a:endParaRPr lang="en-US" altLang="zh-TW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訂單預計出貨明細表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依據訂單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預計交貨日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之角度進行控管</a:t>
            </a:r>
            <a:endParaRPr lang="en-US" altLang="zh-TW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商品預計出貨明細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依照</a:t>
            </a:r>
            <a:r>
              <a:rPr lang="zh-TW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品號角度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查詢預計出貨資料</a:t>
            </a:r>
            <a:endParaRPr lang="en-US" altLang="zh-TW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5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常用報表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：預計出貨明細表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3"/>
          <p:cNvSpPr txBox="1">
            <a:spLocks/>
          </p:cNvSpPr>
          <p:nvPr/>
        </p:nvSpPr>
        <p:spPr bwMode="auto">
          <a:xfrm>
            <a:off x="457200" y="2643188"/>
            <a:ext cx="8229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FF3399"/>
              </a:buClr>
              <a:buSzPct val="65000"/>
              <a:buFont typeface="Wingdings" pitchFamily="2" charset="2"/>
              <a:buChar char="u"/>
              <a:defRPr sz="2000" b="1" kern="1200">
                <a:solidFill>
                  <a:srgbClr val="FF339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8000"/>
              </a:buClr>
              <a:buSzPct val="80000"/>
              <a:buFont typeface="Wingdings" pitchFamily="2" charset="2"/>
              <a:buChar char="Ø"/>
              <a:defRPr sz="28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ü"/>
              <a:defRPr sz="24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客戶預計出貨明細表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客戶資料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範圍來篩選預計出貨狀況</a:t>
            </a:r>
            <a:endParaRPr lang="en-US" altLang="zh-TW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業務員預計出貨明細表</a:t>
            </a:r>
            <a:endParaRPr lang="en-US" altLang="zh-TW" sz="2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</a:t>
            </a:r>
            <a:r>
              <a:rPr lang="zh-TW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業務員角度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查詢個別接單與預計出貨狀況</a:t>
            </a:r>
            <a:endParaRPr lang="zh-TW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4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常用報表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：訂單利潤分析狀況表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 bwMode="auto">
          <a:xfrm>
            <a:off x="457200" y="2643189"/>
            <a:ext cx="8363272" cy="56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FF3399"/>
              </a:buClr>
              <a:buSzPct val="65000"/>
              <a:buFont typeface="Wingdings" pitchFamily="2" charset="2"/>
              <a:buChar char="u"/>
              <a:defRPr sz="2000" b="1" kern="1200">
                <a:solidFill>
                  <a:srgbClr val="FF339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8000"/>
              </a:buClr>
              <a:buSzPct val="80000"/>
              <a:buFont typeface="Wingdings" pitchFamily="2" charset="2"/>
              <a:buChar char="Ø"/>
              <a:defRPr sz="2800" b="1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ü"/>
              <a:defRPr sz="24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0" fontAlgn="base" hangingPunct="0">
              <a:lnSpc>
                <a:spcPts val="24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掌握目前接單的獲利狀況，供主管分析參考，以擬定或調整銷售策略</a:t>
            </a:r>
            <a:endParaRPr lang="en-US" altLang="zh-TW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1274" y="2452988"/>
            <a:ext cx="6048672" cy="440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627784" y="4762428"/>
            <a:ext cx="1440160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2757" y="2511555"/>
            <a:ext cx="5487426" cy="403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8" grpId="0" build="allAtOnce"/>
      <p:bldP spid="6" grpId="0" animBg="1"/>
      <p:bldP spid="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練習題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本月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日客戶達盛科技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(3001)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來電通知，根據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日之訂單變更：</a:t>
            </a:r>
            <a:endParaRPr lang="en-US" altLang="zh-TW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相機配件產品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追加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單位</a:t>
            </a:r>
            <a:endParaRPr lang="en-US" altLang="zh-TW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相機配件產品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Ｂ</a:t>
            </a:r>
            <a:r>
              <a:rPr lang="zh-TW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取消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訂購</a:t>
            </a:r>
            <a:endParaRPr lang="en-US" altLang="zh-TW" sz="2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另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訂購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充電器 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(900002)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組，單價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</a:t>
            </a:r>
            <a:endParaRPr lang="en-US" altLang="zh-TW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預交日期：</a:t>
            </a:r>
            <a:r>
              <a:rPr lang="en-US" altLang="zh-TW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5/29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送至桃園倉儲中心</a:t>
            </a:r>
            <a:endParaRPr lang="zh-TW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20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BD080-1277-49FF-8867-21361EAC7921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65540" name="Rectangle 4"/>
          <p:cNvSpPr>
            <a:spLocks noGrp="1"/>
          </p:cNvSpPr>
          <p:nvPr>
            <p:ph type="ctrTitle" idx="4294967295"/>
          </p:nvPr>
        </p:nvSpPr>
        <p:spPr>
          <a:xfrm>
            <a:off x="684213" y="2420938"/>
            <a:ext cx="7772400" cy="147002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品號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</a:p>
        </p:txBody>
      </p:sp>
      <p:sp>
        <p:nvSpPr>
          <p:cNvPr id="6147" name="Rectangle 5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endParaRPr lang="zh-TW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833A-E444-4697-8E08-97E11C9E6649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250390" y="2003328"/>
            <a:ext cx="8785225" cy="47506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title"/>
          </p:nvPr>
        </p:nvSpPr>
        <p:spPr>
          <a:xfrm>
            <a:off x="469108" y="1196752"/>
            <a:ext cx="8229600" cy="631527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新品號申請流程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1469810" y="2056999"/>
            <a:ext cx="130199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22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需求單位</a:t>
            </a:r>
            <a:endParaRPr lang="zh-TW" altLang="en-US" sz="2200" u="sng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書法家顏楷體" pitchFamily="49" charset="-120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3923507" y="2060848"/>
            <a:ext cx="144058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22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研發單位</a:t>
            </a:r>
            <a:endParaRPr lang="zh-TW" altLang="en-US" sz="2200" u="sng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書法家顏楷體" pitchFamily="49" charset="-120"/>
            </a:endParaRPr>
          </a:p>
        </p:txBody>
      </p:sp>
      <p:pic>
        <p:nvPicPr>
          <p:cNvPr id="57350" name="Picture 6" descr="j0292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8" y="2877700"/>
            <a:ext cx="86518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9" name="Line 21"/>
          <p:cNvSpPr>
            <a:spLocks noChangeShapeType="1"/>
          </p:cNvSpPr>
          <p:nvPr/>
        </p:nvSpPr>
        <p:spPr bwMode="auto">
          <a:xfrm flipH="1">
            <a:off x="4643003" y="5254188"/>
            <a:ext cx="794" cy="2564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7355" name="AutoShape 11"/>
          <p:cNvSpPr>
            <a:spLocks noChangeArrowheads="1"/>
          </p:cNvSpPr>
          <p:nvPr/>
        </p:nvSpPr>
        <p:spPr bwMode="auto">
          <a:xfrm>
            <a:off x="3923507" y="4540807"/>
            <a:ext cx="1416424" cy="713381"/>
          </a:xfrm>
          <a:prstGeom prst="flowChartDecision">
            <a:avLst/>
          </a:prstGeom>
          <a:gradFill rotWithShape="1">
            <a:gsLst>
              <a:gs pos="0">
                <a:srgbClr val="FF9966"/>
              </a:gs>
              <a:gs pos="50000">
                <a:schemeClr val="bg1"/>
              </a:gs>
              <a:gs pos="100000">
                <a:srgbClr val="FF99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核准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3461118" y="4540807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itchFamily="34" charset="0"/>
              </a:rPr>
              <a:t>否</a:t>
            </a:r>
          </a:p>
        </p:txBody>
      </p:sp>
      <p:sp>
        <p:nvSpPr>
          <p:cNvPr id="7" name="Line 21"/>
          <p:cNvSpPr>
            <a:spLocks noChangeShapeType="1"/>
          </p:cNvSpPr>
          <p:nvPr/>
        </p:nvSpPr>
        <p:spPr bwMode="auto">
          <a:xfrm>
            <a:off x="4583928" y="3299378"/>
            <a:ext cx="0" cy="284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4621545" y="5135957"/>
            <a:ext cx="576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Arial" pitchFamily="34" charset="0"/>
              </a:rPr>
              <a:t>是</a:t>
            </a: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6252964" y="3702245"/>
            <a:ext cx="1727200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FF"/>
              </a:gs>
              <a:gs pos="50000">
                <a:schemeClr val="bg1"/>
              </a:gs>
              <a:gs pos="100000">
                <a:srgbClr val="FF99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填寫相關資料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flipH="1">
            <a:off x="1979712" y="6117035"/>
            <a:ext cx="797" cy="1334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22" name="Rectangle 36"/>
          <p:cNvSpPr>
            <a:spLocks noChangeArrowheads="1"/>
          </p:cNvSpPr>
          <p:nvPr/>
        </p:nvSpPr>
        <p:spPr bwMode="auto">
          <a:xfrm>
            <a:off x="5310618" y="5109359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TW" altLang="en-US" sz="1600" b="1" dirty="0" smtClean="0">
                <a:solidFill>
                  <a:srgbClr val="FF0000"/>
                </a:solidFill>
              </a:rPr>
              <a:t>自動</a:t>
            </a:r>
            <a:endParaRPr lang="zh-TW" altLang="en-US" sz="16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47" name="Line 21"/>
          <p:cNvSpPr>
            <a:spLocks noChangeShapeType="1"/>
          </p:cNvSpPr>
          <p:nvPr/>
        </p:nvSpPr>
        <p:spPr bwMode="auto">
          <a:xfrm flipH="1">
            <a:off x="5339931" y="4901169"/>
            <a:ext cx="1779665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48" name="AutoShape 39"/>
          <p:cNvSpPr>
            <a:spLocks noChangeArrowheads="1"/>
          </p:cNvSpPr>
          <p:nvPr/>
        </p:nvSpPr>
        <p:spPr bwMode="auto">
          <a:xfrm>
            <a:off x="1129898" y="6245237"/>
            <a:ext cx="1842049" cy="519977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品號基本資料清單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588995" y="2078227"/>
            <a:ext cx="144058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22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書法家顏楷體" pitchFamily="49" charset="-120"/>
              </a:rPr>
              <a:t>相關單位</a:t>
            </a:r>
            <a:endParaRPr lang="zh-TW" altLang="en-US" sz="2200" u="sng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書法家顏楷體" pitchFamily="49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469108" y="2487886"/>
            <a:ext cx="8135340" cy="2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20"/>
          <p:cNvSpPr>
            <a:spLocks noChangeArrowheads="1"/>
          </p:cNvSpPr>
          <p:nvPr/>
        </p:nvSpPr>
        <p:spPr bwMode="auto">
          <a:xfrm>
            <a:off x="1469811" y="2769257"/>
            <a:ext cx="1446005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FF"/>
              </a:gs>
              <a:gs pos="50000">
                <a:schemeClr val="bg1"/>
              </a:gs>
              <a:gs pos="100000">
                <a:srgbClr val="FF99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新品號需求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38" name="平行四邊形 37"/>
          <p:cNvSpPr/>
          <p:nvPr/>
        </p:nvSpPr>
        <p:spPr>
          <a:xfrm>
            <a:off x="3589505" y="2621236"/>
            <a:ext cx="2005442" cy="666833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99FF66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新品號申請</a:t>
            </a:r>
            <a:r>
              <a:rPr lang="en-US" altLang="zh-TW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建立作業</a:t>
            </a:r>
            <a:endParaRPr lang="zh-TW" altLang="en-US" sz="1600" b="1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9" name="Line 21"/>
          <p:cNvSpPr>
            <a:spLocks noChangeShapeType="1"/>
          </p:cNvSpPr>
          <p:nvPr/>
        </p:nvSpPr>
        <p:spPr bwMode="auto">
          <a:xfrm>
            <a:off x="2915816" y="2985157"/>
            <a:ext cx="792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0" name="流程圖: 多重文件 49"/>
          <p:cNvSpPr/>
          <p:nvPr/>
        </p:nvSpPr>
        <p:spPr>
          <a:xfrm>
            <a:off x="3749250" y="3583569"/>
            <a:ext cx="1669355" cy="862258"/>
          </a:xfrm>
          <a:prstGeom prst="flowChartMultidocument">
            <a:avLst/>
          </a:prstGeom>
          <a:gradFill>
            <a:gsLst>
              <a:gs pos="0">
                <a:srgbClr val="CC99FF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新品號基本</a:t>
            </a:r>
            <a:r>
              <a:rPr lang="en-US" altLang="zh-TW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資料清單</a:t>
            </a:r>
            <a:endParaRPr lang="en-US" altLang="zh-TW" sz="1600" b="1" dirty="0" smtClean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1" name="Line 21"/>
          <p:cNvSpPr>
            <a:spLocks noChangeShapeType="1"/>
          </p:cNvSpPr>
          <p:nvPr/>
        </p:nvSpPr>
        <p:spPr bwMode="auto">
          <a:xfrm>
            <a:off x="5418605" y="3918145"/>
            <a:ext cx="792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2" name="Line 32"/>
          <p:cNvSpPr>
            <a:spLocks noChangeShapeType="1"/>
          </p:cNvSpPr>
          <p:nvPr/>
        </p:nvSpPr>
        <p:spPr bwMode="auto">
          <a:xfrm flipH="1">
            <a:off x="7122628" y="4134044"/>
            <a:ext cx="0" cy="767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3" name="Line 32"/>
          <p:cNvSpPr>
            <a:spLocks noChangeShapeType="1"/>
          </p:cNvSpPr>
          <p:nvPr/>
        </p:nvSpPr>
        <p:spPr bwMode="auto">
          <a:xfrm>
            <a:off x="3311290" y="4901170"/>
            <a:ext cx="6122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4" name="Line 21"/>
          <p:cNvSpPr>
            <a:spLocks noChangeShapeType="1"/>
          </p:cNvSpPr>
          <p:nvPr/>
        </p:nvSpPr>
        <p:spPr bwMode="auto">
          <a:xfrm flipV="1">
            <a:off x="3311289" y="2985157"/>
            <a:ext cx="0" cy="19160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5" name="平行四邊形 54"/>
          <p:cNvSpPr/>
          <p:nvPr/>
        </p:nvSpPr>
        <p:spPr>
          <a:xfrm>
            <a:off x="3596628" y="5514787"/>
            <a:ext cx="2140304" cy="474048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99FF66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品號建立作業</a:t>
            </a:r>
            <a:endParaRPr lang="zh-TW" altLang="en-US" sz="1600" b="1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6" name="AutoShape 39"/>
          <p:cNvSpPr>
            <a:spLocks noChangeArrowheads="1"/>
          </p:cNvSpPr>
          <p:nvPr/>
        </p:nvSpPr>
        <p:spPr bwMode="auto">
          <a:xfrm>
            <a:off x="3836005" y="6234028"/>
            <a:ext cx="1842049" cy="519977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品號基本資料清單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57" name="AutoShape 39"/>
          <p:cNvSpPr>
            <a:spLocks noChangeArrowheads="1"/>
          </p:cNvSpPr>
          <p:nvPr/>
        </p:nvSpPr>
        <p:spPr bwMode="auto">
          <a:xfrm>
            <a:off x="6346804" y="6250526"/>
            <a:ext cx="1842049" cy="519977"/>
          </a:xfrm>
          <a:prstGeom prst="flowChartDocument">
            <a:avLst/>
          </a:prstGeom>
          <a:gradFill rotWithShape="1">
            <a:gsLst>
              <a:gs pos="0">
                <a:srgbClr val="FFFF66"/>
              </a:gs>
              <a:gs pos="50000">
                <a:schemeClr val="bg1"/>
              </a:gs>
              <a:gs pos="100000">
                <a:srgbClr val="FFFF6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TW" altLang="en-US" sz="1600" b="1" dirty="0" smtClean="0">
                <a:latin typeface="Arial" pitchFamily="34" charset="0"/>
              </a:rPr>
              <a:t>品號基本資料清單</a:t>
            </a:r>
            <a:endParaRPr lang="zh-TW" altLang="en-US" sz="1600" b="1" dirty="0">
              <a:latin typeface="Arial" pitchFamily="34" charset="0"/>
            </a:endParaRPr>
          </a:p>
        </p:txBody>
      </p:sp>
      <p:sp>
        <p:nvSpPr>
          <p:cNvPr id="58" name="Line 21"/>
          <p:cNvSpPr>
            <a:spLocks noChangeShapeType="1"/>
          </p:cNvSpPr>
          <p:nvPr/>
        </p:nvSpPr>
        <p:spPr bwMode="auto">
          <a:xfrm flipH="1">
            <a:off x="4634409" y="5988835"/>
            <a:ext cx="794" cy="2564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59" name="Line 32"/>
          <p:cNvSpPr>
            <a:spLocks noChangeShapeType="1"/>
          </p:cNvSpPr>
          <p:nvPr/>
        </p:nvSpPr>
        <p:spPr bwMode="auto">
          <a:xfrm>
            <a:off x="1979712" y="6117035"/>
            <a:ext cx="5332574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 flipH="1">
            <a:off x="7317149" y="6122059"/>
            <a:ext cx="797" cy="1334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45432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animBg="1"/>
      <p:bldP spid="57347" grpId="0"/>
      <p:bldP spid="57348" grpId="0"/>
      <p:bldP spid="57349" grpId="0"/>
      <p:bldP spid="22549" grpId="0" animBg="1"/>
      <p:bldP spid="57355" grpId="0" animBg="1"/>
      <p:bldP spid="22564" grpId="0"/>
      <p:bldP spid="7" grpId="0" animBg="1"/>
      <p:bldP spid="8" grpId="0"/>
      <p:bldP spid="13" grpId="0" animBg="1"/>
      <p:bldP spid="16" grpId="0" animBg="1"/>
      <p:bldP spid="22" grpId="0"/>
      <p:bldP spid="47" grpId="0" animBg="1"/>
      <p:bldP spid="48" grpId="0" animBg="1"/>
      <p:bldP spid="35" grpId="0"/>
      <p:bldP spid="39" grpId="0" animBg="1"/>
      <p:bldP spid="3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8EB1-9854-40B0-8DE2-3BFA0E268DB6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案例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>
          <a:xfrm>
            <a:off x="323528" y="2643188"/>
            <a:ext cx="8424936" cy="2874044"/>
          </a:xfrm>
          <a:solidFill>
            <a:schemeClr val="bg1"/>
          </a:solidFill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成功科技研發單位針對市面上現有數位相機，進行機種功能改善，而創新研發出一款新式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相機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工程師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進行新品號申請程序，先賦予臨時品號「</a:t>
            </a:r>
            <a:r>
              <a:rPr lang="en-US" altLang="zh-TW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410001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」，品名為「數位相機</a:t>
            </a:r>
            <a:r>
              <a:rPr lang="en-US" altLang="zh-TW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專業型」，規格「</a:t>
            </a:r>
            <a:r>
              <a:rPr lang="en-US" altLang="zh-TW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系列」，庫存單位為「</a:t>
            </a:r>
            <a:r>
              <a:rPr lang="en-US" altLang="zh-TW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」，會計分類為「成品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</a:t>
            </a:r>
            <a:endParaRPr lang="en-US" altLang="zh-TW" sz="20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待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權責主管確認後，賦予正式品號「</a:t>
            </a:r>
            <a:r>
              <a:rPr lang="en-US" altLang="zh-TW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410004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」，成為正式的品號資料，後續各項作業即可使用此品號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3" t="23750" r="28244" b="26901"/>
          <a:stretch/>
        </p:blipFill>
        <p:spPr bwMode="auto">
          <a:xfrm>
            <a:off x="996868" y="2051205"/>
            <a:ext cx="7056784" cy="480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新品號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申請建立作業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99863" y="2880873"/>
            <a:ext cx="2385059" cy="7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5841" y="2573920"/>
            <a:ext cx="288032" cy="308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7591" y="3114296"/>
            <a:ext cx="1052040" cy="253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2537" y="4273693"/>
            <a:ext cx="1814040" cy="275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23928" y="2606938"/>
            <a:ext cx="358705" cy="252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43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6" grpId="0" animBg="1"/>
      <p:bldP spid="6" grpId="1" animBg="1"/>
      <p:bldP spid="7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4" t="26835" r="28038" b="24219"/>
          <a:stretch/>
        </p:blipFill>
        <p:spPr bwMode="auto">
          <a:xfrm>
            <a:off x="1187624" y="2132855"/>
            <a:ext cx="6912768" cy="467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6B40-07AD-4588-B73F-C2C1D8767F85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1268760"/>
            <a:ext cx="8229600" cy="703535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新品號申請建立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84572" y="2615878"/>
            <a:ext cx="305057" cy="3296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0" t="58400" r="24013" b="21650"/>
          <a:stretch/>
        </p:blipFill>
        <p:spPr bwMode="auto">
          <a:xfrm>
            <a:off x="2157970" y="3789040"/>
            <a:ext cx="494581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375480" y="4694260"/>
            <a:ext cx="4608512" cy="3851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" grpId="0" animBg="1"/>
      <p:bldP spid="3" grpId="1" animBg="1"/>
      <p:bldP spid="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1893</Words>
  <Application>Microsoft Office PowerPoint</Application>
  <PresentationFormat>如螢幕大小 (4:3)</PresentationFormat>
  <Paragraphs>305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書法家顏楷體</vt:lpstr>
      <vt:lpstr>華康隸書體W7</vt:lpstr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配銷模組應用篇  第五章  作業流程與常用報表(01)</vt:lpstr>
      <vt:lpstr>課程大綱</vt:lpstr>
      <vt:lpstr>課程大綱 (Cont.)</vt:lpstr>
      <vt:lpstr>配銷模組整體流程概述</vt:lpstr>
      <vt:lpstr>一、品號管理</vt:lpstr>
      <vt:lpstr>新品號申請流程</vt:lpstr>
      <vt:lpstr>案例</vt:lpstr>
      <vt:lpstr>新品號申請建立作業 (新增)</vt:lpstr>
      <vt:lpstr>新品號申請建立作業 (確認)</vt:lpstr>
      <vt:lpstr>報價單憑證</vt:lpstr>
      <vt:lpstr>報價單憑證 (Cont.)</vt:lpstr>
      <vt:lpstr>報價單憑證 (Cont.)</vt:lpstr>
      <vt:lpstr>練習題</vt:lpstr>
      <vt:lpstr>四、合約訂單作業</vt:lpstr>
      <vt:lpstr>合約訂單作業案例</vt:lpstr>
      <vt:lpstr>合約訂單建立作業</vt:lpstr>
      <vt:lpstr>合約訂單建立作業 (Cont.)</vt:lpstr>
      <vt:lpstr>合約訂單建立作業  (Cont.)</vt:lpstr>
      <vt:lpstr>練習題</vt:lpstr>
      <vt:lpstr>五、接單流程：客戶訂單</vt:lpstr>
      <vt:lpstr>接單流程：客戶訂單</vt:lpstr>
      <vt:lpstr>案例</vt:lpstr>
      <vt:lpstr>客戶訂單建立作業</vt:lpstr>
      <vt:lpstr>客戶訂單建立作業 (Cont.)</vt:lpstr>
      <vt:lpstr>客戶訂單建立作業 (Cont.)</vt:lpstr>
      <vt:lpstr>練習題</vt:lpstr>
      <vt:lpstr>六、接單流程：訂單變更單</vt:lpstr>
      <vt:lpstr>訂單變更</vt:lpstr>
      <vt:lpstr>訂單變更單作業流程</vt:lpstr>
      <vt:lpstr>訂單變更案例</vt:lpstr>
      <vt:lpstr>訂單變更單建立作業</vt:lpstr>
      <vt:lpstr>訂單變更單建立作業 (Cont.)</vt:lpstr>
      <vt:lpstr>訂單變更單建立作業 (Cont.)</vt:lpstr>
      <vt:lpstr>訂單變更單建立作業 (Cont.)</vt:lpstr>
      <vt:lpstr>訂單變更單建立作業 (Cont.)</vt:lpstr>
      <vt:lpstr>訂單變更單建立作業 (Cont.)</vt:lpstr>
      <vt:lpstr>訂單變更單建立作業 (Cont.)</vt:lpstr>
      <vt:lpstr>訂單變更單建立作業 (Cont.)</vt:lpstr>
      <vt:lpstr>訂單變更單建立作業 (Cont.)</vt:lpstr>
      <vt:lpstr>訂單變更單建立作業  (Cont.)</vt:lpstr>
      <vt:lpstr>訂單變更單建立作業  (Cont.)</vt:lpstr>
      <vt:lpstr>訂單變更單建立作業  (Cont.)</vt:lpstr>
      <vt:lpstr>常用報表1：客戶接單統計表</vt:lpstr>
      <vt:lpstr>常用報表2：預計出貨明細表</vt:lpstr>
      <vt:lpstr>常用報表2：預計出貨明細表 (Cont.)</vt:lpstr>
      <vt:lpstr>常用報表3：訂單利潤分析狀況表</vt:lpstr>
      <vt:lpstr>練習題</vt:lpstr>
    </vt:vector>
  </TitlesOfParts>
  <Company>亞東技術學院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Jason</dc:creator>
  <cp:lastModifiedBy>JASON LAI</cp:lastModifiedBy>
  <cp:revision>271</cp:revision>
  <dcterms:created xsi:type="dcterms:W3CDTF">2009-09-08T04:51:44Z</dcterms:created>
  <dcterms:modified xsi:type="dcterms:W3CDTF">2015-11-16T04:24:20Z</dcterms:modified>
</cp:coreProperties>
</file>